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0" r:id="rId1"/>
  </p:sldMasterIdLst>
  <p:notesMasterIdLst>
    <p:notesMasterId r:id="rId21"/>
  </p:notesMasterIdLst>
  <p:handoutMasterIdLst>
    <p:handoutMasterId r:id="rId22"/>
  </p:handoutMasterIdLst>
  <p:sldIdLst>
    <p:sldId id="269" r:id="rId2"/>
    <p:sldId id="266" r:id="rId3"/>
    <p:sldId id="409" r:id="rId4"/>
    <p:sldId id="419" r:id="rId5"/>
    <p:sldId id="410" r:id="rId6"/>
    <p:sldId id="420" r:id="rId7"/>
    <p:sldId id="428" r:id="rId8"/>
    <p:sldId id="430" r:id="rId9"/>
    <p:sldId id="432" r:id="rId10"/>
    <p:sldId id="434" r:id="rId11"/>
    <p:sldId id="436" r:id="rId12"/>
    <p:sldId id="453" r:id="rId13"/>
    <p:sldId id="452" r:id="rId14"/>
    <p:sldId id="454" r:id="rId15"/>
    <p:sldId id="438" r:id="rId16"/>
    <p:sldId id="448" r:id="rId17"/>
    <p:sldId id="423" r:id="rId18"/>
    <p:sldId id="451" r:id="rId19"/>
    <p:sldId id="450" r:id="rId20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re Presentation Template" id="{CF60FCE6-C997-744A-B01D-C00D3BEBC38A}">
          <p14:sldIdLst>
            <p14:sldId id="269"/>
            <p14:sldId id="266"/>
            <p14:sldId id="409"/>
            <p14:sldId id="419"/>
            <p14:sldId id="410"/>
            <p14:sldId id="420"/>
            <p14:sldId id="428"/>
            <p14:sldId id="430"/>
            <p14:sldId id="432"/>
            <p14:sldId id="434"/>
            <p14:sldId id="436"/>
            <p14:sldId id="453"/>
            <p14:sldId id="452"/>
            <p14:sldId id="454"/>
            <p14:sldId id="438"/>
            <p14:sldId id="448"/>
            <p14:sldId id="423"/>
            <p14:sldId id="451"/>
            <p14:sldId id="450"/>
          </p14:sldIdLst>
        </p14:section>
        <p14:section name="Graphic Assets" id="{BBCD6A88-9945-5C4B-BFEE-A141424F5695}">
          <p14:sldIdLst/>
        </p14:section>
        <p14:section name="Setting Up the Template" id="{8F7EE84B-23FE-8047-8586-9C35E263050B}">
          <p14:sldIdLst/>
        </p14:section>
        <p14:section name="Advanced Features" id="{D121C1B1-0C3A-6B48-9ACB-9BE16D7558CE}">
          <p14:sldIdLst/>
        </p14:section>
        <p14:section name="Salesforce Sans Font" id="{3F937D10-DE5A-F049-BF56-C59F6DA58D3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47">
          <p15:clr>
            <a:srgbClr val="A4A3A4"/>
          </p15:clr>
        </p15:guide>
        <p15:guide id="2" orient="horz" pos="3897">
          <p15:clr>
            <a:srgbClr val="A4A3A4"/>
          </p15:clr>
        </p15:guide>
        <p15:guide id="3" orient="horz" pos="546" userDrawn="1">
          <p15:clr>
            <a:srgbClr val="A4A3A4"/>
          </p15:clr>
        </p15:guide>
        <p15:guide id="4" orient="horz" pos="738" userDrawn="1">
          <p15:clr>
            <a:srgbClr val="A4A3A4"/>
          </p15:clr>
        </p15:guide>
        <p15:guide id="5" orient="horz" pos="4319">
          <p15:clr>
            <a:srgbClr val="A4A3A4"/>
          </p15:clr>
        </p15:guide>
        <p15:guide id="6" orient="horz" pos="1272">
          <p15:clr>
            <a:srgbClr val="A4A3A4"/>
          </p15:clr>
        </p15:guide>
        <p15:guide id="9" pos="212">
          <p15:clr>
            <a:srgbClr val="A4A3A4"/>
          </p15:clr>
        </p15:guide>
        <p15:guide id="10" pos="7468" userDrawn="1">
          <p15:clr>
            <a:srgbClr val="A4A3A4"/>
          </p15:clr>
        </p15:guide>
        <p15:guide id="11" orient="horz" pos="3832">
          <p15:clr>
            <a:srgbClr val="A4A3A4"/>
          </p15:clr>
        </p15:guide>
        <p15:guide id="12" orient="horz" pos="386">
          <p15:clr>
            <a:srgbClr val="A4A3A4"/>
          </p15:clr>
        </p15:guide>
        <p15:guide id="13" orient="horz" pos="1024">
          <p15:clr>
            <a:srgbClr val="A4A3A4"/>
          </p15:clr>
        </p15:guide>
        <p15:guide id="14" pos="2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25C"/>
    <a:srgbClr val="003C4D"/>
    <a:srgbClr val="4E748B"/>
    <a:srgbClr val="7C98AD"/>
    <a:srgbClr val="D0D9DE"/>
    <a:srgbClr val="EFEFEF"/>
    <a:srgbClr val="0047CE"/>
    <a:srgbClr val="001871"/>
    <a:srgbClr val="64CCC9"/>
    <a:srgbClr val="00B2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66" autoAdjust="0"/>
    <p:restoredTop sz="66788" autoAdjust="0"/>
  </p:normalViewPr>
  <p:slideViewPr>
    <p:cSldViewPr snapToGrid="0">
      <p:cViewPr varScale="1">
        <p:scale>
          <a:sx n="60" d="100"/>
          <a:sy n="60" d="100"/>
        </p:scale>
        <p:origin x="3144" y="176"/>
      </p:cViewPr>
      <p:guideLst>
        <p:guide orient="horz" pos="147"/>
        <p:guide orient="horz" pos="3897"/>
        <p:guide orient="horz" pos="546"/>
        <p:guide orient="horz" pos="738"/>
        <p:guide orient="horz" pos="4319"/>
        <p:guide orient="horz" pos="1272"/>
        <p:guide pos="212"/>
        <p:guide pos="7468"/>
        <p:guide orient="horz" pos="3832"/>
        <p:guide orient="horz" pos="386"/>
        <p:guide orient="horz" pos="1024"/>
        <p:guide pos="2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26848"/>
    </p:cViewPr>
  </p:sorterViewPr>
  <p:notesViewPr>
    <p:cSldViewPr snapToGrid="0">
      <p:cViewPr varScale="1">
        <p:scale>
          <a:sx n="109" d="100"/>
          <a:sy n="109" d="100"/>
        </p:scale>
        <p:origin x="-4904" y="-10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 smtClean="0">
                <a:solidFill>
                  <a:schemeClr val="accent1"/>
                </a:solidFill>
                <a:latin typeface="Salesforce Sans"/>
              </a:rPr>
              <a:t>Presentation Title</a:t>
            </a:r>
            <a:endParaRPr lang="en-US" dirty="0">
              <a:solidFill>
                <a:schemeClr val="accent1"/>
              </a:solidFill>
              <a:latin typeface="Salesforce San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Salesforce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</a:t>
            </a:r>
            <a:r>
              <a:rPr lang="en-US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2015. 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 smtClean="0"/>
              <a:t>Copyright Salesforce 2015.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34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4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94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30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96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575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7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28003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375616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45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21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61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368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50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197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8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088087"/>
            <a:ext cx="10908173" cy="215727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648" y="4392429"/>
            <a:ext cx="11835177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8327" y="5528767"/>
            <a:ext cx="11515535" cy="500389"/>
          </a:xfrm>
        </p:spPr>
        <p:txBody>
          <a:bodyPr vert="horz" lIns="9144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lang="en-US" sz="1600" spc="0" dirty="0" smtClean="0">
                <a:solidFill>
                  <a:schemeClr val="accent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lang="en-US" dirty="0" smtClean="0">
                <a:solidFill>
                  <a:schemeClr val="accent2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lang="en-US" sz="2000" dirty="0" smtClean="0">
                <a:solidFill>
                  <a:schemeClr val="accent2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lang="en-US" sz="2000" dirty="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sp>
        <p:nvSpPr>
          <p:cNvPr id="34" name="Content Placeholder 7"/>
          <p:cNvSpPr>
            <a:spLocks noGrp="1"/>
          </p:cNvSpPr>
          <p:nvPr>
            <p:ph sz="quarter" idx="10"/>
          </p:nvPr>
        </p:nvSpPr>
        <p:spPr>
          <a:xfrm>
            <a:off x="338327" y="4547601"/>
            <a:ext cx="7289872" cy="750471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buNone/>
              <a:defRPr sz="20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36" name="Picture 35" descr="Corporate_Primary_1 Line Tag_2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2837"/>
            <a:ext cx="4793376" cy="1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9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878" y="1599480"/>
            <a:ext cx="3743722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9099" y="1599480"/>
            <a:ext cx="3730752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109614" y="1599480"/>
            <a:ext cx="3736459" cy="46228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2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_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8" y="2480258"/>
            <a:ext cx="3755988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1062" y="2480258"/>
            <a:ext cx="3735930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81106" y="2480258"/>
            <a:ext cx="3766148" cy="3112046"/>
          </a:xfrm>
        </p:spPr>
        <p:txBody>
          <a:bodyPr lIns="9144" rIns="9144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338328" y="1600201"/>
            <a:ext cx="3759260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4220789" y="1600201"/>
            <a:ext cx="3731833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104050" y="1600201"/>
            <a:ext cx="3749811" cy="681293"/>
          </a:xfrm>
          <a:solidFill>
            <a:schemeClr val="accent1"/>
          </a:solidFill>
        </p:spPr>
        <p:txBody>
          <a:bodyPr lIns="182880" rIns="182880" anchor="ctr"/>
          <a:lstStyle>
            <a:lvl1pPr marL="0" indent="0" algn="ctr">
              <a:lnSpc>
                <a:spcPct val="88000"/>
              </a:lnSpc>
              <a:spcBef>
                <a:spcPts val="0"/>
              </a:spcBef>
              <a:buNone/>
              <a:defRPr lang="en-US" sz="2000" kern="1200" spc="-70" baseline="0" dirty="0" smtClean="0">
                <a:solidFill>
                  <a:schemeClr val="lt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80049" y="5660496"/>
            <a:ext cx="3770416" cy="225703"/>
          </a:xfrm>
        </p:spPr>
        <p:txBody>
          <a:bodyPr wrap="square" lIns="9144" rIns="9144">
            <a:spAutoFit/>
          </a:bodyPr>
          <a:lstStyle>
            <a:lvl1pPr marL="0" indent="0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-30" baseline="0" dirty="0">
                <a:solidFill>
                  <a:srgbClr val="0079A8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338328" y="5660496"/>
            <a:ext cx="3730752" cy="225703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221870" y="5660496"/>
            <a:ext cx="3730752" cy="225703"/>
          </a:xfrm>
        </p:spPr>
        <p:txBody>
          <a:bodyPr lIns="9144" rIns="9144">
            <a:spAutoFit/>
          </a:bodyPr>
          <a:lstStyle>
            <a:lvl1pPr marL="0" indent="0">
              <a:buNone/>
              <a:defRPr sz="1600">
                <a:solidFill>
                  <a:srgbClr val="0079A8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9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336549" y="1597025"/>
            <a:ext cx="3752871" cy="3980821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229382" y="1597025"/>
            <a:ext cx="3725862" cy="3980821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101820" y="1597025"/>
            <a:ext cx="3746255" cy="3980821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65" name="Straight Connector 64"/>
          <p:cNvCxnSpPr/>
          <p:nvPr userDrawn="1"/>
        </p:nvCxnSpPr>
        <p:spPr>
          <a:xfrm>
            <a:off x="333565" y="5702300"/>
            <a:ext cx="3749040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7217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4229382" y="5702300"/>
            <a:ext cx="3732576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4218268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8101820" y="5702300"/>
            <a:ext cx="3749040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8112687" y="5786195"/>
            <a:ext cx="3749040" cy="502850"/>
          </a:xfrm>
        </p:spPr>
        <p:txBody>
          <a:bodyPr/>
          <a:lstStyle>
            <a:lvl1pPr>
              <a:buNone/>
              <a:defRPr sz="1400" spc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4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2623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57205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181787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06369" y="1703211"/>
            <a:ext cx="2727179" cy="3908085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8328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3264407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6187492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9113258" y="570230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3375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326440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619048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9113258" y="5786195"/>
            <a:ext cx="2720975" cy="50285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4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38328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272035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205742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39449" y="3526970"/>
            <a:ext cx="2715768" cy="270009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44424" y="1703212"/>
            <a:ext cx="2703576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66831" y="1703212"/>
            <a:ext cx="2723180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5415" y="1703212"/>
            <a:ext cx="2705660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26479" y="1703212"/>
            <a:ext cx="2724209" cy="169523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38328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>
            <a:off x="3264407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 userDrawn="1"/>
        </p:nvCxnSpPr>
        <p:spPr>
          <a:xfrm>
            <a:off x="6195307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>
            <a:off x="9136140" y="3459480"/>
            <a:ext cx="2715768" cy="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_4-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338328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74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9142413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5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6207718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76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3273023" y="1695450"/>
            <a:ext cx="2714625" cy="266700"/>
          </a:xfrm>
          <a:blipFill>
            <a:blip r:embed="rId2"/>
            <a:srcRect/>
            <a:stretch>
              <a:fillRect l="-4393" t="-7550" r="-4146" b="-988"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0" name="Rectangle 1"/>
          <p:cNvSpPr/>
          <p:nvPr userDrawn="1"/>
        </p:nvSpPr>
        <p:spPr>
          <a:xfrm>
            <a:off x="-1" y="3810000"/>
            <a:ext cx="12188952" cy="3048000"/>
          </a:xfrm>
          <a:custGeom>
            <a:avLst/>
            <a:gdLst/>
            <a:ahLst/>
            <a:cxnLst/>
            <a:rect l="l" t="t" r="r" b="b"/>
            <a:pathLst>
              <a:path w="8653190" h="3784541">
                <a:moveTo>
                  <a:pt x="0" y="0"/>
                </a:moveTo>
                <a:lnTo>
                  <a:pt x="8653189" y="0"/>
                </a:lnTo>
                <a:lnTo>
                  <a:pt x="8653189" y="0"/>
                </a:lnTo>
                <a:lnTo>
                  <a:pt x="8653190" y="0"/>
                </a:lnTo>
                <a:lnTo>
                  <a:pt x="8653189" y="5"/>
                </a:lnTo>
                <a:lnTo>
                  <a:pt x="8653189" y="3784541"/>
                </a:lnTo>
                <a:lnTo>
                  <a:pt x="7872319" y="3784541"/>
                </a:lnTo>
                <a:lnTo>
                  <a:pt x="3461283" y="3784541"/>
                </a:lnTo>
                <a:lnTo>
                  <a:pt x="2665951" y="3784541"/>
                </a:lnTo>
                <a:lnTo>
                  <a:pt x="1149097" y="3784541"/>
                </a:lnTo>
                <a:lnTo>
                  <a:pt x="0" y="37845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51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338328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/>
          </p:nvPr>
        </p:nvSpPr>
        <p:spPr>
          <a:xfrm>
            <a:off x="3270537" y="3969097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6202746" y="3968750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8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9134956" y="3974592"/>
            <a:ext cx="2715768" cy="2221992"/>
          </a:xfrm>
        </p:spPr>
        <p:txBody>
          <a:bodyPr vert="horz" lIns="9144" tIns="0" rIns="0" bIns="0" rtlCol="0">
            <a:noAutofit/>
          </a:bodyPr>
          <a:lstStyle>
            <a:lvl1pPr>
              <a:defRPr lang="en-US" sz="1800" spc="0" dirty="0" smtClean="0"/>
            </a:lvl1pPr>
            <a:lvl2pPr>
              <a:defRPr lang="en-US" sz="1600" spc="0" dirty="0" smtClean="0"/>
            </a:lvl2pPr>
            <a:lvl3pPr>
              <a:defRPr lang="en-US" sz="1400" spc="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3270537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6202746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9134956" y="1098341"/>
            <a:ext cx="2715768" cy="656217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800" b="1" kern="1200" spc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338328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70537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6202746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9134956" y="1962364"/>
            <a:ext cx="2715768" cy="1695238"/>
          </a:xfrm>
        </p:spPr>
        <p:txBody>
          <a:bodyPr anchor="ctr"/>
          <a:lstStyle>
            <a:lvl1pPr marL="0" indent="0" algn="ctr"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38328" y="3968750"/>
            <a:ext cx="2715768" cy="2221992"/>
          </a:xfrm>
        </p:spPr>
        <p:txBody>
          <a:bodyPr lIns="9144"/>
          <a:lstStyle>
            <a:lvl1pPr>
              <a:defRPr sz="1800" spc="0"/>
            </a:lvl1pPr>
            <a:lvl2pPr>
              <a:defRPr sz="1600" spc="0"/>
            </a:lvl2pPr>
            <a:lvl3pPr marL="228600" indent="-6350">
              <a:buNone/>
              <a:defRPr sz="1400" spc="0" baseline="0">
                <a:solidFill>
                  <a:srgbClr val="0079A8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1" name="Rectangle 70"/>
          <p:cNvSpPr/>
          <p:nvPr userDrawn="1"/>
        </p:nvSpPr>
        <p:spPr>
          <a:xfrm flipH="1">
            <a:off x="-6415" y="5835650"/>
            <a:ext cx="12195240" cy="1022350"/>
          </a:xfrm>
          <a:prstGeom prst="rect">
            <a:avLst/>
          </a:prstGeom>
          <a:gradFill>
            <a:gsLst>
              <a:gs pos="100000">
                <a:srgbClr val="78CFF2"/>
              </a:gs>
              <a:gs pos="0">
                <a:srgbClr val="FDFEFF">
                  <a:alpha val="0"/>
                </a:srgbClr>
              </a:gs>
            </a:gsLst>
            <a:lin ang="5400000" scaled="1"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" name="Picture 36" descr="Salesforce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4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-7682" y="0"/>
            <a:ext cx="12204189" cy="38100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3655260"/>
            <a:ext cx="11517122" cy="854253"/>
          </a:xfrm>
        </p:spPr>
        <p:txBody>
          <a:bodyPr lIns="9144" tIns="0" rIns="0" bIns="0" anchor="b">
            <a:noAutofit/>
          </a:bodyPr>
          <a:lstStyle>
            <a:lvl1pPr algn="l">
              <a:lnSpc>
                <a:spcPct val="80000"/>
              </a:lnSpc>
              <a:defRPr sz="3200" b="0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Customer Hero slide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124530" y="2261969"/>
            <a:ext cx="6071978" cy="1015663"/>
          </a:xfrm>
          <a:solidFill>
            <a:schemeClr val="accent1">
              <a:alpha val="86000"/>
            </a:schemeClr>
          </a:solidFill>
        </p:spPr>
        <p:txBody>
          <a:bodyPr wrap="square" lIns="182880" tIns="365760" rIns="365760" bIns="365760" anchor="b">
            <a:spAutoFit/>
          </a:bodyPr>
          <a:lstStyle>
            <a:lvl1pPr marL="111125" indent="-111125">
              <a:lnSpc>
                <a:spcPct val="100000"/>
              </a:lnSpc>
              <a:spcBef>
                <a:spcPts val="0"/>
              </a:spcBef>
              <a:buNone/>
              <a:defRPr sz="1800" b="1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“Quote placed here (two line max)”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409137" y="2969089"/>
            <a:ext cx="5433838" cy="249231"/>
          </a:xfrm>
        </p:spPr>
        <p:txBody>
          <a:bodyPr lIns="9144" tIns="0" rIns="0" bIns="0" anchor="b">
            <a:noAutofit/>
          </a:bodyPr>
          <a:lstStyle>
            <a:lvl1pPr marL="0" indent="0">
              <a:buNone/>
              <a:defRPr sz="1400" b="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Author/subtext here</a:t>
            </a:r>
            <a:endParaRPr lang="en-US" dirty="0"/>
          </a:p>
        </p:txBody>
      </p:sp>
      <p:sp>
        <p:nvSpPr>
          <p:cNvPr id="75" name="Text Placeholder 28"/>
          <p:cNvSpPr>
            <a:spLocks noGrp="1"/>
          </p:cNvSpPr>
          <p:nvPr>
            <p:ph type="body" sz="quarter" idx="20"/>
          </p:nvPr>
        </p:nvSpPr>
        <p:spPr>
          <a:xfrm>
            <a:off x="338328" y="4719145"/>
            <a:ext cx="11599524" cy="1472738"/>
          </a:xfrm>
          <a:extLst/>
        </p:spPr>
        <p:txBody>
          <a:bodyPr vert="horz" lIns="9144" tIns="0" rIns="0" bIns="0" rtlCol="0">
            <a:noAutofit/>
          </a:bodyPr>
          <a:lstStyle>
            <a:lvl1pPr>
              <a:spcBef>
                <a:spcPts val="800"/>
              </a:spcBef>
              <a:defRPr lang="en-US" sz="2000" dirty="0" smtClean="0"/>
            </a:lvl1pPr>
            <a:lvl2pPr>
              <a:defRPr lang="en-US" sz="1800" dirty="0" smtClean="0"/>
            </a:lvl2pPr>
            <a:lvl3pPr>
              <a:defRPr lang="en-US" sz="1600" dirty="0" smtClean="0">
                <a:solidFill>
                  <a:srgbClr val="0079A8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336550" y="2796225"/>
            <a:ext cx="2100448" cy="116998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Click to add</a:t>
            </a:r>
          </a:p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 rot="10800000" flipV="1">
            <a:off x="336550" y="0"/>
            <a:ext cx="11868912" cy="89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0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328" y="1601725"/>
            <a:ext cx="7608887" cy="441655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8312848" y="1601787"/>
            <a:ext cx="3542602" cy="4416552"/>
          </a:xfrm>
        </p:spPr>
        <p:txBody>
          <a:bodyPr/>
          <a:lstStyle>
            <a:lvl1pPr>
              <a:defRPr sz="2000" spc="0"/>
            </a:lvl1pPr>
            <a:lvl2pPr>
              <a:defRPr sz="1600" spc="0">
                <a:solidFill>
                  <a:schemeClr val="accent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 rot="10800000" flipV="1">
            <a:off x="8128017" y="1600200"/>
            <a:ext cx="64008" cy="607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cxnSp>
        <p:nvCxnSpPr>
          <p:cNvPr id="91" name="Straight Connector 90"/>
          <p:cNvCxnSpPr/>
          <p:nvPr userDrawn="1"/>
        </p:nvCxnSpPr>
        <p:spPr>
          <a:xfrm>
            <a:off x="8128017" y="1600200"/>
            <a:ext cx="0" cy="441960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6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0"/>
          </p:nvPr>
        </p:nvSpPr>
        <p:spPr>
          <a:xfrm>
            <a:off x="338328" y="1601723"/>
            <a:ext cx="3502152" cy="4416552"/>
          </a:xfrm>
        </p:spPr>
        <p:txBody>
          <a:bodyPr/>
          <a:lstStyle>
            <a:lvl1pPr>
              <a:defRPr sz="2000" spc="0"/>
            </a:lvl1pPr>
            <a:lvl2pPr>
              <a:defRPr sz="1600" spc="0">
                <a:solidFill>
                  <a:schemeClr val="accent1"/>
                </a:solidFill>
              </a:defRPr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8" name="Content Placeholder 87"/>
          <p:cNvSpPr>
            <a:spLocks noGrp="1"/>
          </p:cNvSpPr>
          <p:nvPr>
            <p:ph sz="quarter" idx="11"/>
          </p:nvPr>
        </p:nvSpPr>
        <p:spPr>
          <a:xfrm>
            <a:off x="4206240" y="1601787"/>
            <a:ext cx="7649210" cy="4416552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 rot="10800000" flipH="1" flipV="1">
            <a:off x="3966951" y="1600200"/>
            <a:ext cx="64008" cy="6072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 flipH="1">
            <a:off x="4030959" y="1600200"/>
            <a:ext cx="0" cy="4419600"/>
          </a:xfrm>
          <a:prstGeom prst="line">
            <a:avLst/>
          </a:prstGeom>
          <a:ln w="127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tical Spli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6357"/>
            <a:ext cx="8102600" cy="6851643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328" y="1601724"/>
            <a:ext cx="7745412" cy="441655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Oval 22"/>
          <p:cNvSpPr/>
          <p:nvPr userDrawn="1"/>
        </p:nvSpPr>
        <p:spPr>
          <a:xfrm>
            <a:off x="7695372" y="6397128"/>
            <a:ext cx="1285963" cy="1285963"/>
          </a:xfrm>
          <a:prstGeom prst="ellipse">
            <a:avLst/>
          </a:prstGeom>
          <a:solidFill>
            <a:srgbClr val="FFFFFF">
              <a:alpha val="4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>
          <a:xfrm>
            <a:off x="333729" y="6270900"/>
            <a:ext cx="7750012" cy="428383"/>
          </a:xfrm>
        </p:spPr>
        <p:txBody>
          <a:bodyPr/>
          <a:lstStyle/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" y="1151067"/>
            <a:ext cx="8115300" cy="5706933"/>
            <a:chOff x="-7681" y="1151067"/>
            <a:chExt cx="12196497" cy="5706933"/>
          </a:xfrm>
        </p:grpSpPr>
        <p:sp>
          <p:nvSpPr>
            <p:cNvPr id="27" name="Rectangle 26"/>
            <p:cNvSpPr/>
            <p:nvPr/>
          </p:nvSpPr>
          <p:spPr>
            <a:xfrm rot="10800000">
              <a:off x="-7681" y="4045788"/>
              <a:ext cx="12196497" cy="281220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8000"/>
                  </a:schemeClr>
                </a:gs>
                <a:gs pos="38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263" rtl="0" eaLnBrk="1" latinLnBrk="0" hangingPunct="1"/>
              <a:endParaRPr lang="en-US" sz="1800" kern="1200" dirty="0">
                <a:solidFill>
                  <a:schemeClr val="lt1"/>
                </a:solidFill>
                <a:latin typeface="Salesforce Sans"/>
                <a:ea typeface="+mn-ea"/>
                <a:cs typeface="+mn-cs"/>
              </a:endParaRPr>
            </a:p>
          </p:txBody>
        </p:sp>
        <p:pic>
          <p:nvPicPr>
            <p:cNvPr id="28" name="Picture 4" descr="C:\Users\andrew\Desktop\dryfgudf.png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980" t="5554" r="40845" b="9539"/>
            <a:stretch/>
          </p:blipFill>
          <p:spPr bwMode="auto">
            <a:xfrm>
              <a:off x="0" y="1151067"/>
              <a:ext cx="12169727" cy="570693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22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B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121039"/>
            <a:ext cx="10908173" cy="215727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62" y="4619343"/>
            <a:ext cx="10908173" cy="529086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spc="0">
                <a:solidFill>
                  <a:srgbClr val="D9E0E2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53648" y="4466912"/>
            <a:ext cx="11835177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60362" y="5564547"/>
            <a:ext cx="7289872" cy="4779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aseline="0">
                <a:solidFill>
                  <a:srgbClr val="D9E0E2"/>
                </a:solidFill>
              </a:defRPr>
            </a:lvl1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6078"/>
            <a:ext cx="4793376" cy="11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3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Segu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6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954695" y="-18288"/>
            <a:ext cx="4234130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 or paste an image in box</a:t>
            </a:r>
            <a:endParaRPr lang="en-US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1621700" y="2391624"/>
            <a:ext cx="4427017" cy="2074753"/>
          </a:xfr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logo or paste one in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70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_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60362" y="2049320"/>
            <a:ext cx="11482388" cy="2628900"/>
          </a:xfrm>
        </p:spPr>
        <p:txBody>
          <a:bodyPr lIns="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60362" y="4876800"/>
            <a:ext cx="11482388" cy="1066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spc="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342900" y="4800600"/>
            <a:ext cx="11845925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9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_slide_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56616" y="526840"/>
            <a:ext cx="7379001" cy="26289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6616" y="3354319"/>
            <a:ext cx="7379001" cy="140804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 flipH="1">
            <a:off x="-26942" y="3281320"/>
            <a:ext cx="7980317" cy="0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925" y="2094773"/>
            <a:ext cx="2627758" cy="183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1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_slide_B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314575" y="2095733"/>
            <a:ext cx="9551504" cy="2628900"/>
          </a:xfrm>
        </p:spPr>
        <p:txBody>
          <a:bodyPr lIns="91440" tIns="0" rIns="0" bIns="0" anchor="b">
            <a:noAutofit/>
          </a:bodyPr>
          <a:lstStyle>
            <a:lvl1pPr algn="l">
              <a:defRPr sz="5400" spc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314575" y="4877032"/>
            <a:ext cx="9551504" cy="1408043"/>
          </a:xfrm>
        </p:spPr>
        <p:txBody>
          <a:bodyPr lIns="91440" tIns="0" rIns="0" bIns="0">
            <a:noAutofit/>
          </a:bodyPr>
          <a:lstStyle>
            <a:lvl1pPr marL="0" indent="0" algn="l">
              <a:buNone/>
              <a:defRPr sz="2000" spc="0">
                <a:solidFill>
                  <a:schemeClr val="bg1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2162175" y="3984978"/>
            <a:ext cx="0" cy="2873022"/>
          </a:xfrm>
          <a:prstGeom prst="line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 userDrawn="1"/>
        </p:nvSpPr>
        <p:spPr>
          <a:xfrm rot="10800000">
            <a:off x="2170753" y="3984978"/>
            <a:ext cx="64008" cy="731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411794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3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39" name="Freeform 3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47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Sales_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5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Service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80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Marketing Cloud_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016" y="3786261"/>
            <a:ext cx="2578124" cy="2634171"/>
          </a:xfrm>
          <a:prstGeom prst="rect">
            <a:avLst/>
          </a:prstGeom>
        </p:spPr>
      </p:pic>
      <p:grpSp>
        <p:nvGrpSpPr>
          <p:cNvPr id="40" name="Group 39"/>
          <p:cNvGrpSpPr/>
          <p:nvPr userDrawn="1"/>
        </p:nvGrpSpPr>
        <p:grpSpPr>
          <a:xfrm>
            <a:off x="8686801" y="5026741"/>
            <a:ext cx="1104364" cy="966038"/>
            <a:chOff x="9356933" y="5612937"/>
            <a:chExt cx="434231" cy="379842"/>
          </a:xfrm>
        </p:grpSpPr>
        <p:sp>
          <p:nvSpPr>
            <p:cNvPr id="41" name="Oval 40"/>
            <p:cNvSpPr/>
            <p:nvPr userDrawn="1"/>
          </p:nvSpPr>
          <p:spPr>
            <a:xfrm>
              <a:off x="9356933" y="5612937"/>
              <a:ext cx="338651" cy="338651"/>
            </a:xfrm>
            <a:prstGeom prst="ellipse">
              <a:avLst/>
            </a:prstGeom>
            <a:solidFill>
              <a:srgbClr val="FFFFFF">
                <a:alpha val="5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Salesforce Sans"/>
                <a:cs typeface="VAG Rounded Std Light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9600004" y="5801619"/>
              <a:ext cx="191160" cy="191160"/>
            </a:xfrm>
            <a:prstGeom prst="ellipse">
              <a:avLst/>
            </a:prstGeom>
            <a:solidFill>
              <a:srgbClr val="FFFFFF">
                <a:alpha val="2000"/>
              </a:srgbClr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Salesforce Sans"/>
                <a:cs typeface="VAG Rounded Std Light"/>
              </a:endParaRPr>
            </a:p>
          </p:txBody>
        </p:sp>
      </p:grp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2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3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4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Community Cloud_Dar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11358418" y="494288"/>
            <a:ext cx="830407" cy="830407"/>
          </a:xfrm>
          <a:prstGeom prst="ellipse">
            <a:avLst/>
          </a:prstGeom>
          <a:solidFill>
            <a:srgbClr val="FFFFFF">
              <a:alpha val="5000"/>
            </a:srgb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Salesforce Sans"/>
              <a:cs typeface="VAG Rounded Std Light"/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4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65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6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8" name="Freeform 67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76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6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Analytics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0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C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362" y="2004579"/>
            <a:ext cx="7273925" cy="2282675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90000"/>
              </a:lnSpc>
              <a:defRPr sz="4800" b="0" spc="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362" y="4378493"/>
            <a:ext cx="7273925" cy="56860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400"/>
              </a:lnSpc>
              <a:buNone/>
              <a:defRPr sz="2000" spc="0">
                <a:solidFill>
                  <a:srgbClr val="D9E0E2"/>
                </a:solidFill>
                <a:latin typeface="Salesforce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4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954695" y="-18288"/>
            <a:ext cx="4234130" cy="68945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photo or paste an image in box</a:t>
            </a:r>
            <a:endParaRPr lang="en-US" dirty="0"/>
          </a:p>
        </p:txBody>
      </p:sp>
      <p:sp>
        <p:nvSpPr>
          <p:cNvPr id="55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360362" y="5510127"/>
            <a:ext cx="7289872" cy="43882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spc="0" baseline="0">
                <a:solidFill>
                  <a:srgbClr val="D9E0E2"/>
                </a:solidFill>
              </a:defRPr>
            </a:lvl1pPr>
          </a:lstStyle>
          <a:p>
            <a:pPr lvl="0"/>
            <a:r>
              <a:rPr lang="en-US" dirty="0" smtClean="0"/>
              <a:t>Name of presenter, title and email</a:t>
            </a:r>
          </a:p>
        </p:txBody>
      </p:sp>
      <p:pic>
        <p:nvPicPr>
          <p:cNvPr id="56" name="Picture 5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3" y="876078"/>
            <a:ext cx="4793376" cy="11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_Platform Cloud_Dark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bg1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grpSp>
        <p:nvGrpSpPr>
          <p:cNvPr id="51" name="Group 18"/>
          <p:cNvGrpSpPr>
            <a:grpSpLocks noChangeAspect="1"/>
          </p:cNvGrpSpPr>
          <p:nvPr userDrawn="1"/>
        </p:nvGrpSpPr>
        <p:grpSpPr bwMode="auto">
          <a:xfrm>
            <a:off x="11243268" y="6270900"/>
            <a:ext cx="611829" cy="428383"/>
            <a:chOff x="267" y="-340"/>
            <a:chExt cx="7144" cy="5002"/>
          </a:xfrm>
        </p:grpSpPr>
        <p:sp>
          <p:nvSpPr>
            <p:cNvPr id="5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7" name="Freeform 56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59" name="Freeform 58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338328" y="1601725"/>
            <a:ext cx="11517122" cy="4641598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6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Gradient-Background-Master_201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0" name="TextBox 39"/>
          <p:cNvSpPr txBox="1"/>
          <p:nvPr userDrawn="1"/>
        </p:nvSpPr>
        <p:spPr>
          <a:xfrm>
            <a:off x="6305655" y="3041036"/>
            <a:ext cx="257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1000"/>
              </a:spcAft>
            </a:pPr>
            <a:r>
              <a:rPr lang="en-US" sz="3600" b="1" dirty="0" smtClean="0">
                <a:solidFill>
                  <a:schemeClr val="bg1"/>
                </a:solidFill>
                <a:latin typeface="Salesforce Sans"/>
              </a:rPr>
              <a:t>Thank you</a:t>
            </a:r>
          </a:p>
        </p:txBody>
      </p:sp>
      <p:pic>
        <p:nvPicPr>
          <p:cNvPr id="41" name="Picture 40" descr="Salesforce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488" y="2592568"/>
            <a:ext cx="2528523" cy="176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5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awing Guide Lay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338328" y="1021080"/>
            <a:ext cx="11663172" cy="338554"/>
          </a:xfrm>
          <a:noFill/>
          <a:ln>
            <a:noFill/>
          </a:ln>
        </p:spPr>
        <p:txBody>
          <a:bodyPr/>
          <a:lstStyle>
            <a:lvl1pPr>
              <a:defRPr spc="0" baseline="0"/>
            </a:lvl1pPr>
          </a:lstStyle>
          <a:p>
            <a:r>
              <a:rPr lang="en-US" dirty="0"/>
              <a:t>Use </a:t>
            </a:r>
            <a:r>
              <a:rPr lang="en-US" dirty="0" smtClean="0"/>
              <a:t>this layout for realigning basic </a:t>
            </a:r>
            <a:r>
              <a:rPr lang="en-US" dirty="0"/>
              <a:t>drawing guides </a:t>
            </a:r>
            <a:r>
              <a:rPr lang="en-US" dirty="0" smtClean="0"/>
              <a:t>or reference them as needed</a:t>
            </a:r>
            <a:endParaRPr lang="en-US" dirty="0"/>
          </a:p>
        </p:txBody>
      </p:sp>
      <p:sp>
        <p:nvSpPr>
          <p:cNvPr id="19" name="Title 8"/>
          <p:cNvSpPr txBox="1">
            <a:spLocks/>
          </p:cNvSpPr>
          <p:nvPr userDrawn="1"/>
        </p:nvSpPr>
        <p:spPr>
          <a:xfrm>
            <a:off x="338327" y="90720"/>
            <a:ext cx="11515535" cy="908043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pc="-2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0" dirty="0" smtClean="0">
                <a:latin typeface="Salesforce Sans"/>
              </a:rPr>
              <a:t>Standard Drawing Guide Placement Layout Slide (Margins)</a:t>
            </a:r>
            <a:endParaRPr lang="en-US" spc="0" dirty="0">
              <a:latin typeface="Salesforce Sans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36550" y="0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847254" y="-1587"/>
            <a:ext cx="0" cy="6858000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rot="16200000">
            <a:off x="6094413" y="16770"/>
            <a:ext cx="0" cy="12188952"/>
          </a:xfrm>
          <a:prstGeom prst="line">
            <a:avLst/>
          </a:prstGeom>
          <a:ln w="63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rot="16200000">
            <a:off x="6094412" y="-4465621"/>
            <a:ext cx="0" cy="12188952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rot="16200000">
            <a:off x="6094412" y="-5478446"/>
            <a:ext cx="0" cy="12188952"/>
          </a:xfrm>
          <a:prstGeom prst="line">
            <a:avLst/>
          </a:prstGeom>
          <a:ln w="19050" cmpd="sng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6534428" y="2112524"/>
            <a:ext cx="5365506" cy="3539404"/>
          </a:xfrm>
          <a:prstGeom prst="rect">
            <a:avLst/>
          </a:prstGeom>
        </p:spPr>
        <p:txBody>
          <a:bodyPr wrap="square" lIns="121893" tIns="60947" rIns="121893" bIns="60947">
            <a:spAutoFit/>
          </a:bodyPr>
          <a:lstStyle/>
          <a:p>
            <a:pPr marL="0" marR="0" lvl="0" indent="0" algn="l" defTabSz="54409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00A1E0"/>
                </a:solidFill>
                <a:latin typeface="Salesforce Sans"/>
                <a:cs typeface="Salesforce Sans"/>
              </a:rPr>
              <a:t>Realigning Guides</a:t>
            </a:r>
            <a:endParaRPr lang="en-US" sz="1600" b="0" dirty="0" smtClean="0">
              <a:solidFill>
                <a:srgbClr val="00A1E0"/>
              </a:solidFill>
              <a:latin typeface="Salesforce Sans"/>
              <a:cs typeface="Salesforce Sans"/>
            </a:endParaRPr>
          </a:p>
          <a:p>
            <a:pPr lvl="0">
              <a:spcBef>
                <a:spcPts val="800"/>
              </a:spcBef>
            </a:pPr>
            <a:r>
              <a:rPr lang="en-US" sz="1200" b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Guides can can </a:t>
            </a:r>
            <a:r>
              <a:rPr lang="en-US" sz="1200" b="0" dirty="0">
                <a:solidFill>
                  <a:schemeClr val="accent2"/>
                </a:solidFill>
                <a:latin typeface="Salesforce Sans"/>
                <a:cs typeface="Salesforce Sans"/>
              </a:rPr>
              <a:t>easily be bumped and moved </a:t>
            </a:r>
            <a:r>
              <a:rPr lang="en-US" sz="1200" b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accidentally.  </a:t>
            </a:r>
          </a:p>
          <a:p>
            <a:pPr lvl="0" defTabSz="1218936">
              <a:spcBef>
                <a:spcPts val="800"/>
              </a:spcBef>
              <a:defRPr/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This slide layout show you how to reset your guides. </a:t>
            </a:r>
            <a:endParaRPr lang="en-US" sz="1200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 defTabSz="1218936">
              <a:spcBef>
                <a:spcPts val="800"/>
              </a:spcBef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NOTE: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When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working on any older deck, be sure to check and ensure that the guides in your deck are set.</a:t>
            </a:r>
          </a:p>
          <a:p>
            <a:pPr marL="304735" lvl="0" indent="-304735">
              <a:spcBef>
                <a:spcPts val="800"/>
              </a:spcBef>
              <a:buFont typeface="+mj-lt"/>
              <a:buAutoNum type="arabicPeriod"/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Turn on your guides 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Insert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 new slide</a:t>
            </a:r>
            <a:r>
              <a:rPr lang="en-US" sz="1200" b="1" baseline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the using the Guide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Layout </a:t>
            </a: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slide option.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Do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If yes, your guides are set, if not, proceed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then realign each of the lines to line up with the lines shown on this page. </a:t>
            </a:r>
          </a:p>
          <a:p>
            <a:pPr marL="304735" lvl="0" indent="-304735" defTabSz="1218936">
              <a:spcBef>
                <a:spcPts val="800"/>
              </a:spcBef>
              <a:buFont typeface="+mj-lt"/>
              <a:buAutoNum type="arabicPeriod" startAt="2"/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Once guides are reset, delete the Guide Layout Slide</a:t>
            </a:r>
            <a:endParaRPr lang="en-US" sz="1200" b="1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 defTabSz="1218936">
              <a:spcBef>
                <a:spcPts val="800"/>
              </a:spcBef>
              <a:defRPr/>
            </a:pPr>
            <a:endParaRPr lang="en-US" sz="1300" dirty="0">
              <a:solidFill>
                <a:schemeClr val="accent2"/>
              </a:solidFill>
              <a:latin typeface="Salesforce Sans"/>
              <a:cs typeface="Salesforce Sans"/>
            </a:endParaRPr>
          </a:p>
          <a:p>
            <a:pPr lvl="0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sp>
        <p:nvSpPr>
          <p:cNvPr id="12" name="Right Arrow 11"/>
          <p:cNvSpPr/>
          <p:nvPr userDrawn="1"/>
        </p:nvSpPr>
        <p:spPr>
          <a:xfrm rot="8100000" flipH="1">
            <a:off x="11395761" y="16828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4" name="Right Arrow 13"/>
          <p:cNvSpPr/>
          <p:nvPr userDrawn="1"/>
        </p:nvSpPr>
        <p:spPr>
          <a:xfrm rot="13500000">
            <a:off x="486977" y="16828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5" name="Right Arrow 14"/>
          <p:cNvSpPr/>
          <p:nvPr userDrawn="1"/>
        </p:nvSpPr>
        <p:spPr>
          <a:xfrm rot="13500000" flipH="1" flipV="1">
            <a:off x="11395760" y="5694252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16" name="Right Arrow 15"/>
          <p:cNvSpPr/>
          <p:nvPr userDrawn="1"/>
        </p:nvSpPr>
        <p:spPr>
          <a:xfrm rot="8100000" flipV="1">
            <a:off x="486976" y="5607176"/>
            <a:ext cx="401043" cy="4105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latin typeface="Salesforce Sans"/>
              <a:cs typeface="VAG Rounded Std Light"/>
            </a:endParaRPr>
          </a:p>
        </p:txBody>
      </p:sp>
      <p:sp>
        <p:nvSpPr>
          <p:cNvPr id="22" name="Content Placeholder 16"/>
          <p:cNvSpPr txBox="1">
            <a:spLocks/>
          </p:cNvSpPr>
          <p:nvPr userDrawn="1"/>
        </p:nvSpPr>
        <p:spPr>
          <a:xfrm>
            <a:off x="506414" y="2112524"/>
            <a:ext cx="5716586" cy="3526276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>
              <a:spcBef>
                <a:spcPts val="8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Drawing guides are thin lines that that appear on all pages in the same spot, but don’t show up when you print or view deck in Show mode.  </a:t>
            </a:r>
          </a:p>
          <a:p>
            <a:pPr>
              <a:spcBef>
                <a:spcPts val="800"/>
              </a:spcBef>
            </a:pPr>
            <a:r>
              <a:rPr lang="en-US" sz="1200" i="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>
              <a:spcBef>
                <a:spcPts val="800"/>
              </a:spcBef>
            </a:pP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/>
            </a:r>
            <a:br>
              <a:rPr lang="en-US" sz="12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How </a:t>
            </a: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to Turn Guides On and </a:t>
            </a:r>
            <a:r>
              <a:rPr lang="en-US" sz="1600" b="1" dirty="0" smtClean="0">
                <a:solidFill>
                  <a:schemeClr val="accent1"/>
                </a:solidFill>
                <a:latin typeface="Salesforce Sans"/>
                <a:cs typeface="Salesforce Sans"/>
              </a:rPr>
              <a:t>Off</a:t>
            </a:r>
          </a:p>
          <a:p>
            <a:pPr>
              <a:spcBef>
                <a:spcPts val="800"/>
              </a:spcBef>
              <a:buClr>
                <a:schemeClr val="accent3"/>
              </a:buClr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>
              <a:spcBef>
                <a:spcPts val="800"/>
              </a:spcBef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>
              <a:spcBef>
                <a:spcPts val="800"/>
              </a:spcBef>
              <a:buClr>
                <a:schemeClr val="accent3"/>
              </a:buClr>
              <a:defRPr/>
            </a:pPr>
            <a:r>
              <a:rPr lang="en-US" sz="1200" b="1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 smtClean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200900" y="5430299"/>
            <a:ext cx="4070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Salesforce Sans"/>
              </a:rPr>
              <a:t>The left and right top and bottom corners only area you should work</a:t>
            </a:r>
            <a:r>
              <a:rPr lang="en-US" sz="1400" baseline="0" dirty="0" smtClean="0">
                <a:solidFill>
                  <a:schemeClr val="accent1">
                    <a:lumMod val="75000"/>
                  </a:schemeClr>
                </a:solidFill>
                <a:latin typeface="Salesforce Sans"/>
              </a:rPr>
              <a:t> within on each slide. </a:t>
            </a:r>
            <a:endParaRPr lang="en-US" sz="1400" dirty="0" smtClean="0">
              <a:solidFill>
                <a:schemeClr val="accent1">
                  <a:lumMod val="75000"/>
                </a:schemeClr>
              </a:solidFill>
              <a:latin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76796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Subtitle  - No Logo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571351" y="-6350"/>
            <a:ext cx="10157354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lnSpc>
                <a:spcPct val="90000"/>
              </a:lnSpc>
              <a:spcBef>
                <a:spcPts val="0"/>
              </a:spcBef>
              <a:defRPr sz="3649">
                <a:solidFill>
                  <a:srgbClr val="FFFFFF"/>
                </a:solidFill>
              </a:defRPr>
            </a:lvl1pPr>
            <a:lvl2pPr indent="114277" rtl="0">
              <a:lnSpc>
                <a:spcPct val="90000"/>
              </a:lnSpc>
              <a:spcBef>
                <a:spcPts val="0"/>
              </a:spcBef>
              <a:defRPr sz="3649">
                <a:solidFill>
                  <a:srgbClr val="FFFFFF"/>
                </a:solidFill>
              </a:defRPr>
            </a:lvl2pPr>
            <a:lvl3pPr indent="228554" rtl="0">
              <a:lnSpc>
                <a:spcPct val="90000"/>
              </a:lnSpc>
              <a:spcBef>
                <a:spcPts val="0"/>
              </a:spcBef>
              <a:defRPr sz="3649">
                <a:solidFill>
                  <a:srgbClr val="FFFFFF"/>
                </a:solidFill>
              </a:defRPr>
            </a:lvl3pPr>
            <a:lvl4pPr indent="342831" rtl="0">
              <a:lnSpc>
                <a:spcPct val="90000"/>
              </a:lnSpc>
              <a:spcBef>
                <a:spcPts val="0"/>
              </a:spcBef>
              <a:defRPr sz="3649">
                <a:solidFill>
                  <a:srgbClr val="FFFFFF"/>
                </a:solidFill>
              </a:defRPr>
            </a:lvl4pPr>
            <a:lvl5pPr indent="457109" rtl="0">
              <a:lnSpc>
                <a:spcPct val="90000"/>
              </a:lnSpc>
              <a:spcBef>
                <a:spcPts val="0"/>
              </a:spcBef>
              <a:defRPr sz="3649">
                <a:solidFill>
                  <a:srgbClr val="FFFFFF"/>
                </a:solidFill>
              </a:defRPr>
            </a:lvl5pPr>
            <a:lvl6pPr indent="571386" rtl="0">
              <a:lnSpc>
                <a:spcPct val="90000"/>
              </a:lnSpc>
              <a:spcBef>
                <a:spcPts val="0"/>
              </a:spcBef>
              <a:defRPr sz="3649">
                <a:solidFill>
                  <a:srgbClr val="FFFFFF"/>
                </a:solidFill>
              </a:defRPr>
            </a:lvl6pPr>
            <a:lvl7pPr indent="685663" rtl="0">
              <a:lnSpc>
                <a:spcPct val="90000"/>
              </a:lnSpc>
              <a:spcBef>
                <a:spcPts val="0"/>
              </a:spcBef>
              <a:defRPr sz="3649">
                <a:solidFill>
                  <a:srgbClr val="FFFFFF"/>
                </a:solidFill>
              </a:defRPr>
            </a:lvl7pPr>
            <a:lvl8pPr indent="799940" rtl="0">
              <a:lnSpc>
                <a:spcPct val="90000"/>
              </a:lnSpc>
              <a:spcBef>
                <a:spcPts val="0"/>
              </a:spcBef>
              <a:defRPr sz="3649">
                <a:solidFill>
                  <a:srgbClr val="FFFFFF"/>
                </a:solidFill>
              </a:defRPr>
            </a:lvl8pPr>
            <a:lvl9pPr indent="914217" rtl="0">
              <a:lnSpc>
                <a:spcPct val="90000"/>
              </a:lnSpc>
              <a:spcBef>
                <a:spcPts val="0"/>
              </a:spcBef>
              <a:defRPr sz="3649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35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" tIns="0" rIns="0" bIns="0" rtlCol="0">
            <a:noAutofit/>
          </a:bodyPr>
          <a:lstStyle>
            <a:lvl1pPr>
              <a:defRPr lang="en-US" spc="0" dirty="0" smtClean="0"/>
            </a:lvl1pPr>
            <a:lvl2pPr>
              <a:defRPr lang="en-US" spc="0" dirty="0" smtClean="0"/>
            </a:lvl2pPr>
            <a:lvl3pPr>
              <a:defRPr lang="en-US" spc="0" dirty="0" smtClean="0"/>
            </a:lvl3pPr>
            <a:lvl4pPr>
              <a:defRPr lang="en-US" spc="0" dirty="0" smtClean="0"/>
            </a:lvl4pPr>
            <a:lvl5pPr>
              <a:defRPr lang="en-US" spc="0" dirty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lIns="9144" tIns="0" rIns="0" bIns="0">
            <a:spAutoFit/>
          </a:bodyPr>
          <a:lstStyle>
            <a:lvl1pPr marL="0" indent="0">
              <a:buNone/>
              <a:defRPr sz="2400" spc="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9" y="1599480"/>
            <a:ext cx="5564156" cy="4351338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3636" y="1599480"/>
            <a:ext cx="5576268" cy="4351338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328" y="1599480"/>
            <a:ext cx="3749040" cy="4622865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5127" y="1599480"/>
            <a:ext cx="3728166" cy="4622864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half" idx="17"/>
          </p:nvPr>
        </p:nvSpPr>
        <p:spPr>
          <a:xfrm>
            <a:off x="8090178" y="1599480"/>
            <a:ext cx="3749040" cy="4622864"/>
          </a:xfrm>
        </p:spPr>
        <p:txBody>
          <a:bodyPr lIns="9144"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7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207877" y="381000"/>
            <a:ext cx="2923757" cy="35560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 smtClean="0">
              <a:latin typeface="Salesforce Sans"/>
              <a:cs typeface="VAG Rounded Std Ligh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38328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272035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6205742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9139449" y="1599480"/>
            <a:ext cx="2715768" cy="4627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3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7990" y="1599480"/>
            <a:ext cx="5705025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540" y="1599480"/>
            <a:ext cx="5651946" cy="4498264"/>
          </a:xfrm>
          <a:solidFill>
            <a:schemeClr val="accent2">
              <a:lumMod val="20000"/>
              <a:lumOff val="80000"/>
            </a:schemeClr>
          </a:solidFill>
        </p:spPr>
        <p:txBody>
          <a:bodyPr lIns="182880" tIns="182880" rIns="182880" bIns="18288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38554"/>
          </a:xfrm>
        </p:spPr>
        <p:txBody>
          <a:bodyPr vert="horz" lIns="9144" tIns="0" rIns="0" bIns="0" rtlCol="0">
            <a:spAutoFit/>
          </a:bodyPr>
          <a:lstStyle>
            <a:lvl1pPr>
              <a:defRPr lang="en-US" sz="2400" spc="0" dirty="0" smtClean="0">
                <a:solidFill>
                  <a:schemeClr val="accent2"/>
                </a:solidFill>
              </a:defRPr>
            </a:lvl1pPr>
          </a:lstStyle>
          <a:p>
            <a:pPr lvl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35" Type="http://schemas.openxmlformats.org/officeDocument/2006/relationships/image" Target="../media/image1.png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 userDrawn="1"/>
        </p:nvGrpSpPr>
        <p:grpSpPr>
          <a:xfrm>
            <a:off x="0" y="1151067"/>
            <a:ext cx="12204188" cy="5706933"/>
            <a:chOff x="-7681" y="1151067"/>
            <a:chExt cx="12204188" cy="5706933"/>
          </a:xfrm>
        </p:grpSpPr>
        <p:sp>
          <p:nvSpPr>
            <p:cNvPr id="41" name="Rectangle 40"/>
            <p:cNvSpPr/>
            <p:nvPr/>
          </p:nvSpPr>
          <p:spPr>
            <a:xfrm rot="10800000">
              <a:off x="-7681" y="4045788"/>
              <a:ext cx="12196497" cy="281220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alpha val="58000"/>
                  </a:schemeClr>
                </a:gs>
                <a:gs pos="38000">
                  <a:schemeClr val="tx2">
                    <a:alpha val="0"/>
                  </a:schemeClr>
                </a:gs>
              </a:gsLst>
              <a:lin ang="5400000" scaled="0"/>
              <a:tileRect/>
            </a:gra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263" rtl="0" eaLnBrk="1" latinLnBrk="0" hangingPunct="1"/>
              <a:endParaRPr lang="en-US" sz="1800" kern="1200" dirty="0">
                <a:solidFill>
                  <a:schemeClr val="lt1"/>
                </a:solidFill>
                <a:latin typeface="Salesforce Sans"/>
                <a:ea typeface="+mn-ea"/>
                <a:cs typeface="+mn-cs"/>
              </a:endParaRPr>
            </a:p>
          </p:txBody>
        </p:sp>
        <p:pic>
          <p:nvPicPr>
            <p:cNvPr id="42" name="Picture 4" descr="C:\Users\andrew\Desktop\dryfgudf.png"/>
            <p:cNvPicPr>
              <a:picLocks noChangeAspect="1" noChangeArrowheads="1"/>
            </p:cNvPicPr>
            <p:nvPr userDrawn="1"/>
          </p:nvPicPr>
          <p:blipFill rotWithShape="1">
            <a:blip r:embed="rId3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980" t="5554" r="16207" b="9539"/>
            <a:stretch/>
          </p:blipFill>
          <p:spPr bwMode="auto">
            <a:xfrm>
              <a:off x="0" y="1151067"/>
              <a:ext cx="12196507" cy="570693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id" hidden="1"/>
          <p:cNvGrpSpPr/>
          <p:nvPr userDrawn="1"/>
        </p:nvGrpSpPr>
        <p:grpSpPr>
          <a:xfrm>
            <a:off x="-273050" y="-498396"/>
            <a:ext cx="12680953" cy="8013621"/>
            <a:chOff x="-273050" y="-498396"/>
            <a:chExt cx="12680953" cy="8013621"/>
          </a:xfrm>
        </p:grpSpPr>
        <p:cxnSp>
          <p:nvCxnSpPr>
            <p:cNvPr id="60" name="Straight Connector 59"/>
            <p:cNvCxnSpPr/>
            <p:nvPr userDrawn="1"/>
          </p:nvCxnSpPr>
          <p:spPr>
            <a:xfrm>
              <a:off x="367459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0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12188825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 rot="16200000">
              <a:off x="6094416" y="-5806340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rot="16200000">
              <a:off x="6094416" y="-6307141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 rot="16200000">
              <a:off x="6094416" y="-5475208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 flipH="1">
              <a:off x="-273050" y="1027749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>
            <a:xfrm rot="16200000">
              <a:off x="6094416" y="-4534474"/>
              <a:ext cx="0" cy="1261427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>
            <a:xfrm flipH="1">
              <a:off x="-273050" y="1592101"/>
              <a:ext cx="12680953" cy="0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>
              <a:off x="11821366" y="-498396"/>
              <a:ext cx="0" cy="8013621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>
            <a:xfrm>
              <a:off x="4094442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 userDrawn="1"/>
          </p:nvCxnSpPr>
          <p:spPr>
            <a:xfrm>
              <a:off x="4230921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>
              <a:off x="7957904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>
            <a:xfrm>
              <a:off x="8094383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>
            <a:xfrm>
              <a:off x="9889635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>
            <a:xfrm>
              <a:off x="10026114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6026173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6162652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2162711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2299190" y="-498396"/>
              <a:ext cx="0" cy="7737396"/>
            </a:xfrm>
            <a:prstGeom prst="line">
              <a:avLst/>
            </a:prstGeom>
            <a:ln w="6350">
              <a:solidFill>
                <a:srgbClr val="FFDDD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8327" y="90720"/>
            <a:ext cx="11515535" cy="908043"/>
          </a:xfrm>
          <a:prstGeom prst="rect">
            <a:avLst/>
          </a:prstGeom>
          <a:effectLst/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327" y="1599480"/>
            <a:ext cx="11515535" cy="4622864"/>
          </a:xfrm>
          <a:prstGeom prst="rect">
            <a:avLst/>
          </a:prstGeom>
        </p:spPr>
        <p:txBody>
          <a:bodyPr vert="horz" lIns="9144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Source level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 rot="10800000" flipV="1">
            <a:off x="336550" y="0"/>
            <a:ext cx="11868912" cy="891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Salesforce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3728" y="6270900"/>
            <a:ext cx="10736917" cy="428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Salesforce Sans"/>
              </a:defRPr>
            </a:lvl1pPr>
          </a:lstStyle>
          <a:p>
            <a:endParaRPr lang="en-US" dirty="0"/>
          </a:p>
        </p:txBody>
      </p:sp>
      <p:pic>
        <p:nvPicPr>
          <p:cNvPr id="44" name="Picture 43" descr="Salesforce Logo.png"/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255" y="6264065"/>
            <a:ext cx="614087" cy="42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8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18" r:id="rId2"/>
    <p:sldLayoutId id="2147483842" r:id="rId3"/>
    <p:sldLayoutId id="2147483791" r:id="rId4"/>
    <p:sldLayoutId id="2147483810" r:id="rId5"/>
    <p:sldLayoutId id="2147483792" r:id="rId6"/>
    <p:sldLayoutId id="2147483823" r:id="rId7"/>
    <p:sldLayoutId id="2147483820" r:id="rId8"/>
    <p:sldLayoutId id="2147483807" r:id="rId9"/>
    <p:sldLayoutId id="2147483806" r:id="rId10"/>
    <p:sldLayoutId id="2147483794" r:id="rId11"/>
    <p:sldLayoutId id="2147483793" r:id="rId12"/>
    <p:sldLayoutId id="2147483822" r:id="rId13"/>
    <p:sldLayoutId id="2147483821" r:id="rId14"/>
    <p:sldLayoutId id="2147483767" r:id="rId15"/>
    <p:sldLayoutId id="2147483769" r:id="rId16"/>
    <p:sldLayoutId id="2147483815" r:id="rId17"/>
    <p:sldLayoutId id="2147483816" r:id="rId18"/>
    <p:sldLayoutId id="2147483805" r:id="rId19"/>
    <p:sldLayoutId id="2147483843" r:id="rId20"/>
    <p:sldLayoutId id="2147483802" r:id="rId21"/>
    <p:sldLayoutId id="2147483803" r:id="rId22"/>
    <p:sldLayoutId id="2147483804" r:id="rId23"/>
    <p:sldLayoutId id="2147483800" r:id="rId24"/>
    <p:sldLayoutId id="2147483827" r:id="rId25"/>
    <p:sldLayoutId id="2147483826" r:id="rId26"/>
    <p:sldLayoutId id="2147483828" r:id="rId27"/>
    <p:sldLayoutId id="2147483831" r:id="rId28"/>
    <p:sldLayoutId id="2147483830" r:id="rId29"/>
    <p:sldLayoutId id="2147483829" r:id="rId30"/>
    <p:sldLayoutId id="2147483778" r:id="rId31"/>
    <p:sldLayoutId id="2147483832" r:id="rId32"/>
    <p:sldLayoutId id="2147483844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marL="0" algn="l" defTabSz="914400" rtl="0" eaLnBrk="1" latinLnBrk="0" hangingPunct="1">
        <a:lnSpc>
          <a:spcPct val="100000"/>
        </a:lnSpc>
        <a:spcBef>
          <a:spcPct val="0"/>
        </a:spcBef>
        <a:buNone/>
        <a:defRPr lang="en-US" sz="3200" b="0" kern="1200" spc="0" baseline="0" dirty="0">
          <a:solidFill>
            <a:schemeClr val="accent1"/>
          </a:solidFill>
          <a:latin typeface="Salesforce Sans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2000" kern="1200" spc="0" baseline="0" dirty="0" smtClean="0">
          <a:solidFill>
            <a:srgbClr val="7C868D"/>
          </a:solidFill>
          <a:latin typeface="Salesforce Sans"/>
          <a:ea typeface="+mn-ea"/>
          <a:cs typeface="+mn-cs"/>
        </a:defRPr>
      </a:lvl1pPr>
      <a:lvl2pPr marL="231775" indent="-2317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75000"/>
          </a:schemeClr>
        </a:buClr>
        <a:buSzPct val="100000"/>
        <a:buFont typeface="Arial" panose="020B0604020202020204" pitchFamily="34" charset="0"/>
        <a:buChar char="•"/>
        <a:defRPr lang="en-US" sz="1800" kern="1200" spc="0" baseline="0" dirty="0" smtClean="0">
          <a:solidFill>
            <a:srgbClr val="7C868D"/>
          </a:solidFill>
          <a:latin typeface="Salesforce Sans"/>
          <a:ea typeface="+mn-ea"/>
          <a:cs typeface="+mn-cs"/>
        </a:defRPr>
      </a:lvl2pPr>
      <a:lvl3pPr marL="520700" indent="-17145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75000"/>
          </a:schemeClr>
        </a:buClr>
        <a:buSzPct val="100000"/>
        <a:buFont typeface="Arial" panose="020B0604020202020204" pitchFamily="34" charset="0"/>
        <a:buChar char="•"/>
        <a:defRPr lang="en-US" sz="1600" kern="1200" spc="0" baseline="0" dirty="0" smtClean="0">
          <a:solidFill>
            <a:srgbClr val="7C868D"/>
          </a:solidFill>
          <a:latin typeface="Salesforce Sans"/>
          <a:ea typeface="+mn-ea"/>
          <a:cs typeface="+mn-cs"/>
        </a:defRPr>
      </a:lvl3pPr>
      <a:lvl4pPr marL="520700" indent="-158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1600" kern="1200" spc="0" baseline="0" dirty="0" smtClean="0">
          <a:solidFill>
            <a:srgbClr val="0079A8"/>
          </a:solidFill>
          <a:latin typeface="Salesforce Sans"/>
          <a:ea typeface="+mn-ea"/>
          <a:cs typeface="+mn-cs"/>
        </a:defRPr>
      </a:lvl4pPr>
      <a:lvl5pPr marL="520700" indent="-17145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bg1">
            <a:lumMod val="50000"/>
          </a:schemeClr>
        </a:buClr>
        <a:buSzPct val="100000"/>
        <a:buFont typeface="Arial" panose="020B0604020202020204" pitchFamily="34" charset="0"/>
        <a:buChar char="​"/>
        <a:defRPr lang="en-US" sz="1000" kern="1200" spc="0" baseline="0" dirty="0">
          <a:solidFill>
            <a:srgbClr val="7C868D"/>
          </a:solidFill>
          <a:latin typeface="Salesforce Sans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arroll/sublime-lightning" TargetMode="External"/><Relationship Id="rId4" Type="http://schemas.openxmlformats.org/officeDocument/2006/relationships/hyperlink" Target="https://force-cli.herokuapp.com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design/spec/material-design/introduction.html" TargetMode="External"/><Relationship Id="rId4" Type="http://schemas.openxmlformats.org/officeDocument/2006/relationships/hyperlink" Target="https://material.angularjs.org/latest/#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a Lightning Component with Angular Material Design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Patricia </a:t>
            </a:r>
            <a:r>
              <a:rPr lang="en-US" dirty="0" err="1" smtClean="0"/>
              <a:t>Cifra</a:t>
            </a:r>
            <a:endParaRPr lang="en-US" dirty="0" smtClean="0"/>
          </a:p>
          <a:p>
            <a:r>
              <a:rPr lang="en-US" dirty="0" smtClean="0"/>
              <a:t>Senior Software Engineer</a:t>
            </a:r>
            <a:endParaRPr lang="en-US" dirty="0"/>
          </a:p>
          <a:p>
            <a:r>
              <a:rPr lang="en-US" dirty="0" err="1" smtClean="0"/>
              <a:t>pncifra@spanning.com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pncifra</a:t>
            </a:r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3932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Environment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3D World: material environment is 3D Space</a:t>
            </a:r>
          </a:p>
          <a:p>
            <a:pPr lvl="2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All Objects have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x,y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z dimensions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Light and Shadow</a:t>
            </a:r>
          </a:p>
          <a:p>
            <a:pPr lvl="2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Shadows cast by two light sources, indicate height, space and positioning</a:t>
            </a:r>
          </a:p>
          <a:p>
            <a:pPr marL="0" lvl="1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Material Properties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Physical properties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Transforming properties</a:t>
            </a:r>
          </a:p>
          <a:p>
            <a:pPr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Elevation and Shadows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Shadows and Object relationships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 smtClean="0"/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69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Design in the Wild</a:t>
            </a:r>
            <a:endParaRPr lang="en-US" dirty="0"/>
          </a:p>
        </p:txBody>
      </p:sp>
      <p:pic>
        <p:nvPicPr>
          <p:cNvPr id="4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30" y="1264024"/>
            <a:ext cx="5943600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1327" y="1264024"/>
            <a:ext cx="3057225" cy="46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868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1879600"/>
            <a:ext cx="4064000" cy="406400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Depth – Placement and positioning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8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84" y="1600200"/>
            <a:ext cx="7319433" cy="462280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Depth – Use shadows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824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2001366"/>
            <a:ext cx="11515725" cy="3820468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38328" y="1021080"/>
            <a:ext cx="11484864" cy="369332"/>
          </a:xfrm>
        </p:spPr>
        <p:txBody>
          <a:bodyPr/>
          <a:lstStyle/>
          <a:p>
            <a:r>
              <a:rPr lang="en-US" dirty="0" smtClean="0"/>
              <a:t>Color Palette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Design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88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Create custom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ToDo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Objects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Create Apex class to access custom objects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Create Lightning event to notify when custom objects have been loaded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Create and load static resources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Create Lightning App</a:t>
            </a:r>
          </a:p>
          <a:p>
            <a:pPr marL="574675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Controller</a:t>
            </a:r>
          </a:p>
          <a:p>
            <a:pPr marL="574675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Helper</a:t>
            </a:r>
          </a:p>
          <a:p>
            <a:pPr marL="574675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CSS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574675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 – </a:t>
            </a:r>
            <a:r>
              <a:rPr lang="en-US" dirty="0" err="1" smtClean="0"/>
              <a:t>ToDo</a:t>
            </a:r>
            <a:r>
              <a:rPr lang="en-US" dirty="0" smtClean="0"/>
              <a:t> List App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5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Sublime Lightning Plugin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u="sng" dirty="0" smtClean="0">
                <a:solidFill>
                  <a:schemeClr val="hlink"/>
                </a:solidFill>
                <a:hlinkClick r:id="rId3"/>
              </a:rPr>
              <a:t>https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://github.com/dcarroll/sublime-lightning</a:t>
            </a:r>
          </a:p>
          <a:p>
            <a:pPr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Package Control for Sublime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u="sng" dirty="0">
                <a:solidFill>
                  <a:schemeClr val="hlink"/>
                </a:solidFill>
              </a:rPr>
              <a:t>https://</a:t>
            </a:r>
            <a:r>
              <a:rPr lang="en-US" u="sng" dirty="0" err="1">
                <a:solidFill>
                  <a:schemeClr val="hlink"/>
                </a:solidFill>
              </a:rPr>
              <a:t>packagecontrol.io</a:t>
            </a:r>
            <a:r>
              <a:rPr lang="en-US" u="sng" dirty="0">
                <a:solidFill>
                  <a:schemeClr val="hlink"/>
                </a:solidFill>
              </a:rPr>
              <a:t>/installation </a:t>
            </a:r>
            <a:endParaRPr lang="en-US" u="sng" dirty="0" smtClean="0">
              <a:solidFill>
                <a:schemeClr val="hlink"/>
              </a:solidFill>
            </a:endParaRPr>
          </a:p>
          <a:p>
            <a:pPr marL="0" lvl="1" indent="0">
              <a:buClr>
                <a:schemeClr val="bg1">
                  <a:lumMod val="50000"/>
                </a:schemeClr>
              </a:buClr>
              <a:buNone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ForceCli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: work with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force.com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data from command line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u="sng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https://force-cli.herokuapp.com</a:t>
            </a:r>
            <a:r>
              <a:rPr lang="en-US" u="sng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/</a:t>
            </a:r>
            <a:r>
              <a:rPr lang="en-US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0" lvl="1" indent="0">
              <a:buClr>
                <a:schemeClr val="bg1">
                  <a:lumMod val="50000"/>
                </a:schemeClr>
              </a:buClr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Fix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MacPath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plugin: Fixes path settings for Sublime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 Package Control: Install Plugin: search for “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FixMacPath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endParaRPr lang="en-US" dirty="0" smtClean="0"/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9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Lightning Apps/Components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Controller – JavaScript controller methods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– Declarative markup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Helper – JavaScript methods available throughout component bundle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Events -  App or component level events that you can register and attach handlers for, pass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parameters.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1" indent="0">
              <a:buNone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Material Design</a:t>
            </a:r>
          </a:p>
          <a:p>
            <a:pPr marL="339725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https://www.google.com/design/spec/material-design/introduction.html</a:t>
            </a:r>
          </a:p>
          <a:p>
            <a:pPr marL="339725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u="sng" dirty="0" smtClean="0">
                <a:solidFill>
                  <a:schemeClr val="hlink"/>
                </a:solidFill>
                <a:hlinkClick r:id="rId4"/>
              </a:rPr>
              <a:t>https://material.angularjs.org/latest/#/</a:t>
            </a:r>
          </a:p>
          <a:p>
            <a:endParaRPr lang="en-US" dirty="0" smtClean="0"/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1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89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93461"/>
            </a:gs>
            <a:gs pos="64496">
              <a:srgbClr val="0D558A"/>
            </a:gs>
            <a:gs pos="100000">
              <a:srgbClr val="0075B4"/>
            </a:gs>
          </a:gsLst>
          <a:lin ang="5400000" scaled="0"/>
        </a:gra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 rotWithShape="1">
          <a:blip r:embed="rId3">
            <a:alphaModFix amt="8000"/>
          </a:blip>
          <a:srcRect/>
          <a:stretch/>
        </p:blipFill>
        <p:spPr>
          <a:xfrm>
            <a:off x="5015901" y="1758934"/>
            <a:ext cx="6150689" cy="430514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571351" y="-5455"/>
            <a:ext cx="10157354" cy="114270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pPr>
              <a:buSzPct val="25000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Share Your Feedback, and Win a </a:t>
            </a:r>
            <a:r>
              <a:rPr lang="en-US" b="1" dirty="0" err="1">
                <a:latin typeface="Arial"/>
                <a:ea typeface="Arial"/>
                <a:cs typeface="Arial"/>
                <a:sym typeface="Arial"/>
              </a:rPr>
              <a:t>GoPro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!</a:t>
            </a:r>
          </a:p>
        </p:txBody>
      </p:sp>
      <p:grpSp>
        <p:nvGrpSpPr>
          <p:cNvPr id="258" name="Shape 258"/>
          <p:cNvGrpSpPr/>
          <p:nvPr/>
        </p:nvGrpSpPr>
        <p:grpSpPr>
          <a:xfrm>
            <a:off x="7986923" y="2114001"/>
            <a:ext cx="3480246" cy="4918681"/>
            <a:chOff x="0" y="0"/>
            <a:chExt cx="6962303" cy="9839923"/>
          </a:xfrm>
        </p:grpSpPr>
        <p:grpSp>
          <p:nvGrpSpPr>
            <p:cNvPr id="259" name="Shape 259"/>
            <p:cNvGrpSpPr/>
            <p:nvPr/>
          </p:nvGrpSpPr>
          <p:grpSpPr>
            <a:xfrm>
              <a:off x="261688" y="6728709"/>
              <a:ext cx="6700613" cy="3111212"/>
              <a:chOff x="0" y="0"/>
              <a:chExt cx="6700610" cy="3111210"/>
            </a:xfrm>
          </p:grpSpPr>
          <p:grpSp>
            <p:nvGrpSpPr>
              <p:cNvPr id="260" name="Shape 260"/>
              <p:cNvGrpSpPr/>
              <p:nvPr/>
            </p:nvGrpSpPr>
            <p:grpSpPr>
              <a:xfrm>
                <a:off x="0" y="1103911"/>
                <a:ext cx="892175" cy="903389"/>
                <a:chOff x="0" y="0"/>
                <a:chExt cx="892174" cy="903388"/>
              </a:xfrm>
            </p:grpSpPr>
            <p:sp>
              <p:nvSpPr>
                <p:cNvPr id="261" name="Shape 261"/>
                <p:cNvSpPr/>
                <p:nvPr/>
              </p:nvSpPr>
              <p:spPr>
                <a:xfrm>
                  <a:off x="0" y="0"/>
                  <a:ext cx="892174" cy="89217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ED8B00"/>
                </a:solidFill>
                <a:ln>
                  <a:noFill/>
                </a:ln>
              </p:spPr>
              <p:txBody>
                <a:bodyPr lIns="0" tIns="0" rIns="0" bIns="0" anchor="ctr" anchorCtr="0"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sz="1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Shape 262"/>
                <p:cNvSpPr/>
                <p:nvPr/>
              </p:nvSpPr>
              <p:spPr>
                <a:xfrm>
                  <a:off x="193523" y="11212"/>
                  <a:ext cx="511937" cy="8921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35703" tIns="35703" rIns="35703" bIns="35703" anchor="ctr" anchorCtr="0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buSzPct val="25000"/>
                  </a:pPr>
                  <a:r>
                    <a:rPr lang="en-US" sz="20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3</a:t>
                  </a:r>
                </a:p>
              </p:txBody>
            </p:sp>
          </p:grpSp>
          <p:sp>
            <p:nvSpPr>
              <p:cNvPr id="263" name="Shape 263"/>
              <p:cNvSpPr/>
              <p:nvPr/>
            </p:nvSpPr>
            <p:spPr>
              <a:xfrm>
                <a:off x="1282654" y="0"/>
                <a:ext cx="5417955" cy="3111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35703" tIns="35703" rIns="35703" bIns="35703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SzPct val="250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Earn a GoPro prize entry for each completed survey</a:t>
                </a:r>
              </a:p>
            </p:txBody>
          </p:sp>
        </p:grpSp>
        <p:grpSp>
          <p:nvGrpSpPr>
            <p:cNvPr id="264" name="Shape 264"/>
            <p:cNvGrpSpPr/>
            <p:nvPr/>
          </p:nvGrpSpPr>
          <p:grpSpPr>
            <a:xfrm>
              <a:off x="0" y="0"/>
              <a:ext cx="6755431" cy="6755431"/>
              <a:chOff x="0" y="0"/>
              <a:chExt cx="6755430" cy="6755430"/>
            </a:xfrm>
          </p:grpSpPr>
          <p:sp>
            <p:nvSpPr>
              <p:cNvPr id="265" name="Shape 265"/>
              <p:cNvSpPr/>
              <p:nvPr/>
            </p:nvSpPr>
            <p:spPr>
              <a:xfrm>
                <a:off x="0" y="0"/>
                <a:ext cx="6755430" cy="6755430"/>
              </a:xfrm>
              <a:custGeom>
                <a:avLst/>
                <a:gdLst/>
                <a:ahLst/>
                <a:cxnLst/>
                <a:rect l="0" t="0" r="0" b="0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Shape 266"/>
              <p:cNvSpPr/>
              <p:nvPr/>
            </p:nvSpPr>
            <p:spPr>
              <a:xfrm>
                <a:off x="180150" y="212973"/>
                <a:ext cx="6387623" cy="6387625"/>
              </a:xfrm>
              <a:custGeom>
                <a:avLst/>
                <a:gdLst/>
                <a:ahLst/>
                <a:cxnLst/>
                <a:rect l="0" t="0" r="0" b="0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A2CDEE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7" name="Shape 26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99430" y="992679"/>
                <a:ext cx="4749062" cy="482821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68" name="Shape 268"/>
          <p:cNvGrpSpPr/>
          <p:nvPr/>
        </p:nvGrpSpPr>
        <p:grpSpPr>
          <a:xfrm>
            <a:off x="4281985" y="1531159"/>
            <a:ext cx="3247045" cy="5357492"/>
            <a:chOff x="-2" y="0"/>
            <a:chExt cx="6495780" cy="10717775"/>
          </a:xfrm>
        </p:grpSpPr>
        <p:grpSp>
          <p:nvGrpSpPr>
            <p:cNvPr id="269" name="Shape 269"/>
            <p:cNvGrpSpPr/>
            <p:nvPr/>
          </p:nvGrpSpPr>
          <p:grpSpPr>
            <a:xfrm>
              <a:off x="1233046" y="0"/>
              <a:ext cx="4410796" cy="8612558"/>
              <a:chOff x="0" y="0"/>
              <a:chExt cx="4410795" cy="8612557"/>
            </a:xfrm>
          </p:grpSpPr>
          <p:grpSp>
            <p:nvGrpSpPr>
              <p:cNvPr id="270" name="Shape 270"/>
              <p:cNvGrpSpPr/>
              <p:nvPr/>
            </p:nvGrpSpPr>
            <p:grpSpPr>
              <a:xfrm>
                <a:off x="0" y="0"/>
                <a:ext cx="4185704" cy="8612557"/>
                <a:chOff x="0" y="0"/>
                <a:chExt cx="4185703" cy="8612556"/>
              </a:xfrm>
            </p:grpSpPr>
            <p:pic>
              <p:nvPicPr>
                <p:cNvPr id="271" name="Shape 27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235166" y="1016132"/>
                  <a:ext cx="3715369" cy="66051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72" name="Shape 272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66" r="66"/>
                <a:stretch/>
              </p:blipFill>
              <p:spPr>
                <a:xfrm>
                  <a:off x="0" y="0"/>
                  <a:ext cx="4185703" cy="86125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73" name="Shape 273"/>
              <p:cNvGrpSpPr/>
              <p:nvPr/>
            </p:nvGrpSpPr>
            <p:grpSpPr>
              <a:xfrm>
                <a:off x="2545213" y="474414"/>
                <a:ext cx="1865582" cy="1865449"/>
                <a:chOff x="0" y="0"/>
                <a:chExt cx="1865580" cy="1865447"/>
              </a:xfrm>
            </p:grpSpPr>
            <p:pic>
              <p:nvPicPr>
                <p:cNvPr id="274" name="Shape 27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0" y="0"/>
                  <a:ext cx="1865580" cy="18654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75" name="Shape 275"/>
                <p:cNvSpPr/>
                <p:nvPr/>
              </p:nvSpPr>
              <p:spPr>
                <a:xfrm>
                  <a:off x="0" y="0"/>
                  <a:ext cx="1865580" cy="186544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679" h="20595" extrusionOk="0">
                      <a:moveTo>
                        <a:pt x="9839" y="0"/>
                      </a:moveTo>
                      <a:cubicBezTo>
                        <a:pt x="7321" y="0"/>
                        <a:pt x="4802" y="1004"/>
                        <a:pt x="2881" y="3014"/>
                      </a:cubicBezTo>
                      <a:cubicBezTo>
                        <a:pt x="-961" y="7036"/>
                        <a:pt x="-961" y="13557"/>
                        <a:pt x="2881" y="17579"/>
                      </a:cubicBezTo>
                      <a:cubicBezTo>
                        <a:pt x="6723" y="21600"/>
                        <a:pt x="12955" y="21600"/>
                        <a:pt x="16797" y="17579"/>
                      </a:cubicBezTo>
                      <a:cubicBezTo>
                        <a:pt x="20639" y="13557"/>
                        <a:pt x="20639" y="7036"/>
                        <a:pt x="16797" y="3014"/>
                      </a:cubicBezTo>
                      <a:cubicBezTo>
                        <a:pt x="14876" y="1004"/>
                        <a:pt x="12357" y="0"/>
                        <a:pt x="9839" y="0"/>
                      </a:cubicBezTo>
                      <a:close/>
                    </a:path>
                  </a:pathLst>
                </a:custGeom>
                <a:noFill/>
                <a:ln w="88900" cap="flat" cmpd="sng">
                  <a:solidFill>
                    <a:srgbClr val="FFFFFF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lIns="45701" tIns="22844" rIns="45701" bIns="22844" anchor="t" anchorCtr="0"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sz="1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76" name="Shape 276"/>
            <p:cNvGrpSpPr/>
            <p:nvPr/>
          </p:nvGrpSpPr>
          <p:grpSpPr>
            <a:xfrm>
              <a:off x="-2" y="8182839"/>
              <a:ext cx="6495780" cy="2534936"/>
              <a:chOff x="0" y="0"/>
              <a:chExt cx="6495778" cy="2534933"/>
            </a:xfrm>
          </p:grpSpPr>
          <p:sp>
            <p:nvSpPr>
              <p:cNvPr id="277" name="Shape 277"/>
              <p:cNvSpPr/>
              <p:nvPr/>
            </p:nvSpPr>
            <p:spPr>
              <a:xfrm>
                <a:off x="1283979" y="0"/>
                <a:ext cx="5211797" cy="2534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35703" tIns="35703" rIns="35703" bIns="35703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SzPct val="250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Tap the bell to take a survey</a:t>
                </a:r>
              </a:p>
            </p:txBody>
          </p:sp>
          <p:grpSp>
            <p:nvGrpSpPr>
              <p:cNvPr id="278" name="Shape 278"/>
              <p:cNvGrpSpPr/>
              <p:nvPr/>
            </p:nvGrpSpPr>
            <p:grpSpPr>
              <a:xfrm>
                <a:off x="0" y="815772"/>
                <a:ext cx="892175" cy="903390"/>
                <a:chOff x="0" y="0"/>
                <a:chExt cx="892174" cy="903388"/>
              </a:xfrm>
            </p:grpSpPr>
            <p:sp>
              <p:nvSpPr>
                <p:cNvPr id="279" name="Shape 279"/>
                <p:cNvSpPr/>
                <p:nvPr/>
              </p:nvSpPr>
              <p:spPr>
                <a:xfrm>
                  <a:off x="0" y="0"/>
                  <a:ext cx="892174" cy="89217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963CBD"/>
                </a:solidFill>
                <a:ln>
                  <a:noFill/>
                </a:ln>
              </p:spPr>
              <p:txBody>
                <a:bodyPr lIns="38090" tIns="38090" rIns="38090" bIns="38090" anchor="ctr" anchorCtr="0"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sz="1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" name="Shape 280"/>
                <p:cNvSpPr/>
                <p:nvPr/>
              </p:nvSpPr>
              <p:spPr>
                <a:xfrm>
                  <a:off x="193523" y="11212"/>
                  <a:ext cx="511937" cy="8921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35703" tIns="35703" rIns="35703" bIns="35703" anchor="ctr" anchorCtr="0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buSzPct val="25000"/>
                  </a:pPr>
                  <a:r>
                    <a:rPr lang="en-US" sz="20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</a:p>
              </p:txBody>
            </p:sp>
          </p:grpSp>
        </p:grpSp>
      </p:grpSp>
      <p:grpSp>
        <p:nvGrpSpPr>
          <p:cNvPr id="281" name="Shape 281"/>
          <p:cNvGrpSpPr/>
          <p:nvPr/>
        </p:nvGrpSpPr>
        <p:grpSpPr>
          <a:xfrm>
            <a:off x="738475" y="1531158"/>
            <a:ext cx="3072049" cy="4904067"/>
            <a:chOff x="33647" y="0"/>
            <a:chExt cx="6145697" cy="9810685"/>
          </a:xfrm>
        </p:grpSpPr>
        <p:pic>
          <p:nvPicPr>
            <p:cNvPr id="282" name="Shape 28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55171" y="771185"/>
              <a:ext cx="3860750" cy="68669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3" name="Shape 283"/>
            <p:cNvGrpSpPr/>
            <p:nvPr/>
          </p:nvGrpSpPr>
          <p:grpSpPr>
            <a:xfrm>
              <a:off x="33647" y="8907294"/>
              <a:ext cx="6145697" cy="903391"/>
              <a:chOff x="0" y="114407"/>
              <a:chExt cx="6145697" cy="903390"/>
            </a:xfrm>
          </p:grpSpPr>
          <p:sp>
            <p:nvSpPr>
              <p:cNvPr id="284" name="Shape 284"/>
              <p:cNvSpPr/>
              <p:nvPr/>
            </p:nvSpPr>
            <p:spPr>
              <a:xfrm>
                <a:off x="1359008" y="234314"/>
                <a:ext cx="4786687" cy="663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35703" tIns="35703" rIns="35703" bIns="35703" anchor="ctr" anchorCtr="0">
                <a:noAutofit/>
              </a:bodyPr>
              <a:lstStyle/>
              <a:p>
                <a:pPr>
                  <a:lnSpc>
                    <a:spcPct val="90000"/>
                  </a:lnSpc>
                  <a:buSzPct val="25000"/>
                </a:pP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E</a:t>
                </a:r>
                <a:r>
                  <a:rPr lang="en-US" sz="1600" b="1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nroll</a:t>
                </a:r>
                <a:r>
                  <a:rPr lang="en-US" sz="16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 in a session</a:t>
                </a:r>
              </a:p>
            </p:txBody>
          </p:sp>
          <p:grpSp>
            <p:nvGrpSpPr>
              <p:cNvPr id="285" name="Shape 285"/>
              <p:cNvGrpSpPr/>
              <p:nvPr/>
            </p:nvGrpSpPr>
            <p:grpSpPr>
              <a:xfrm>
                <a:off x="0" y="114407"/>
                <a:ext cx="892175" cy="903390"/>
                <a:chOff x="0" y="0"/>
                <a:chExt cx="892174" cy="903388"/>
              </a:xfrm>
            </p:grpSpPr>
            <p:sp>
              <p:nvSpPr>
                <p:cNvPr id="286" name="Shape 286"/>
                <p:cNvSpPr/>
                <p:nvPr/>
              </p:nvSpPr>
              <p:spPr>
                <a:xfrm>
                  <a:off x="0" y="0"/>
                  <a:ext cx="892174" cy="89217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418FDE"/>
                </a:solidFill>
                <a:ln>
                  <a:noFill/>
                </a:ln>
              </p:spPr>
              <p:txBody>
                <a:bodyPr lIns="38090" tIns="38090" rIns="38090" bIns="38090" anchor="ctr" anchorCtr="0"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sz="14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7" name="Shape 287"/>
                <p:cNvSpPr/>
                <p:nvPr/>
              </p:nvSpPr>
              <p:spPr>
                <a:xfrm>
                  <a:off x="193523" y="11212"/>
                  <a:ext cx="511937" cy="8921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35703" tIns="35703" rIns="35703" bIns="35703" anchor="ctr" anchorCtr="0"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buSzPct val="25000"/>
                  </a:pPr>
                  <a:r>
                    <a:rPr lang="en-US" sz="200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</a:p>
              </p:txBody>
            </p:sp>
          </p:grpSp>
        </p:grpSp>
        <p:pic>
          <p:nvPicPr>
            <p:cNvPr id="288" name="Shape 288"/>
            <p:cNvPicPr preferRelativeResize="0"/>
            <p:nvPr/>
          </p:nvPicPr>
          <p:blipFill rotWithShape="1">
            <a:blip r:embed="rId9">
              <a:alphaModFix/>
            </a:blip>
            <a:srcRect b="21243"/>
            <a:stretch/>
          </p:blipFill>
          <p:spPr>
            <a:xfrm>
              <a:off x="1201209" y="829262"/>
              <a:ext cx="3743343" cy="5232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Shape 289"/>
            <p:cNvPicPr preferRelativeResize="0"/>
            <p:nvPr/>
          </p:nvPicPr>
          <p:blipFill rotWithShape="1">
            <a:blip r:embed="rId6">
              <a:alphaModFix/>
            </a:blip>
            <a:srcRect l="66" r="66"/>
            <a:stretch/>
          </p:blipFill>
          <p:spPr>
            <a:xfrm>
              <a:off x="1013575" y="0"/>
              <a:ext cx="4185703" cy="86125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" name="Shape 290"/>
            <p:cNvGrpSpPr/>
            <p:nvPr/>
          </p:nvGrpSpPr>
          <p:grpSpPr>
            <a:xfrm>
              <a:off x="2969548" y="6613128"/>
              <a:ext cx="1305543" cy="1293021"/>
              <a:chOff x="0" y="0"/>
              <a:chExt cx="1305541" cy="1293019"/>
            </a:xfrm>
          </p:grpSpPr>
          <p:pic>
            <p:nvPicPr>
              <p:cNvPr id="291" name="Shape 291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0" y="0"/>
                <a:ext cx="1305541" cy="12930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2" name="Shape 292"/>
              <p:cNvSpPr/>
              <p:nvPr/>
            </p:nvSpPr>
            <p:spPr>
              <a:xfrm>
                <a:off x="0" y="0"/>
                <a:ext cx="1305540" cy="1293018"/>
              </a:xfrm>
              <a:custGeom>
                <a:avLst/>
                <a:gdLst/>
                <a:ahLst/>
                <a:cxnLst/>
                <a:rect l="0" t="0" r="0" b="0"/>
                <a:pathLst>
                  <a:path w="19679" h="21600" extrusionOk="0">
                    <a:moveTo>
                      <a:pt x="8840" y="0"/>
                    </a:moveTo>
                    <a:cubicBezTo>
                      <a:pt x="6666" y="245"/>
                      <a:pt x="4548" y="1243"/>
                      <a:pt x="2882" y="3090"/>
                    </a:cubicBezTo>
                    <a:cubicBezTo>
                      <a:pt x="-961" y="7348"/>
                      <a:pt x="-961" y="14252"/>
                      <a:pt x="2882" y="18510"/>
                    </a:cubicBezTo>
                    <a:cubicBezTo>
                      <a:pt x="4548" y="20357"/>
                      <a:pt x="6666" y="21355"/>
                      <a:pt x="8840" y="21600"/>
                    </a:cubicBezTo>
                    <a:lnTo>
                      <a:pt x="10838" y="21600"/>
                    </a:lnTo>
                    <a:cubicBezTo>
                      <a:pt x="13012" y="21355"/>
                      <a:pt x="15130" y="20357"/>
                      <a:pt x="16796" y="18510"/>
                    </a:cubicBezTo>
                    <a:cubicBezTo>
                      <a:pt x="20639" y="14252"/>
                      <a:pt x="20639" y="7348"/>
                      <a:pt x="16796" y="3090"/>
                    </a:cubicBezTo>
                    <a:cubicBezTo>
                      <a:pt x="15130" y="1243"/>
                      <a:pt x="13012" y="245"/>
                      <a:pt x="10838" y="0"/>
                    </a:cubicBezTo>
                    <a:lnTo>
                      <a:pt x="8840" y="0"/>
                    </a:lnTo>
                    <a:close/>
                  </a:path>
                </a:pathLst>
              </a:custGeom>
              <a:noFill/>
              <a:ln w="88900" cap="flat" cmpd="sng">
                <a:solidFill>
                  <a:srgbClr val="FFFFFF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45701" tIns="22844" rIns="45701" bIns="22844" anchor="t" anchorCtr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0356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Lightning Component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What is a Lightning </a:t>
            </a:r>
            <a:r>
              <a:rPr lang="en-US" dirty="0" smtClean="0"/>
              <a:t>Component</a:t>
            </a:r>
            <a:endParaRPr lang="en-US" dirty="0" smtClean="0"/>
          </a:p>
          <a:p>
            <a:pPr lvl="1"/>
            <a:r>
              <a:rPr lang="en-US" dirty="0" smtClean="0"/>
              <a:t>Basics of creating a </a:t>
            </a:r>
            <a:r>
              <a:rPr lang="en-US" dirty="0" smtClean="0"/>
              <a:t>Lightning Component</a:t>
            </a:r>
            <a:endParaRPr lang="en-US" dirty="0" smtClean="0"/>
          </a:p>
          <a:p>
            <a:pPr lvl="1"/>
            <a:r>
              <a:rPr lang="en-US" dirty="0" smtClean="0"/>
              <a:t>Anatomy of a Lightning Component</a:t>
            </a:r>
          </a:p>
          <a:p>
            <a:pPr lvl="1"/>
            <a:r>
              <a:rPr lang="en-US" dirty="0" smtClean="0"/>
              <a:t>Tools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Material Design</a:t>
            </a:r>
          </a:p>
          <a:p>
            <a:pPr lvl="1"/>
            <a:r>
              <a:rPr lang="en-US" dirty="0"/>
              <a:t>What </a:t>
            </a:r>
            <a:r>
              <a:rPr lang="en-US" dirty="0" smtClean="0"/>
              <a:t>is Material Design?</a:t>
            </a:r>
            <a:endParaRPr lang="en-US" dirty="0"/>
          </a:p>
          <a:p>
            <a:pPr lvl="1"/>
            <a:r>
              <a:rPr lang="en-US" dirty="0" smtClean="0"/>
              <a:t>Where is it used?</a:t>
            </a:r>
            <a:endParaRPr lang="en-US" dirty="0"/>
          </a:p>
          <a:p>
            <a:pPr lvl="1"/>
            <a:r>
              <a:rPr lang="en-US" dirty="0" smtClean="0"/>
              <a:t>Sample patterns</a:t>
            </a:r>
            <a:endParaRPr lang="en-US" dirty="0"/>
          </a:p>
          <a:p>
            <a:pPr lvl="1"/>
            <a:r>
              <a:rPr lang="en-US" dirty="0" smtClean="0"/>
              <a:t>Using it in a Lightning App/Component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4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Component Framework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Set of tools for developers and business analysts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Build Apps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Integrate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Automate Business Processes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Lightning?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2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Lightning Connect: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access data from external sources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Lightning Component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UI framework for developing web apps for mobile or desktop devices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Lightning App Builder: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build apps without coding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Lightning Process Builder: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workflow tool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Lightning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66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Enable Lightning for your Org.</a:t>
            </a:r>
          </a:p>
          <a:p>
            <a:pPr lvl="1"/>
            <a:r>
              <a:rPr lang="en-US" dirty="0" smtClean="0"/>
              <a:t>Click Develop </a:t>
            </a:r>
            <a:r>
              <a:rPr lang="en-US" dirty="0" smtClean="0">
                <a:sym typeface="Wingdings"/>
              </a:rPr>
              <a:t> Lightning Components and select “Enable Lightning Components” and “Enable Debug Mode”</a:t>
            </a:r>
            <a:endParaRPr lang="en-US" dirty="0" smtClean="0"/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Option 1: Create a new Lightning Component via Sublime plugin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Option 2: Create a new component from Developer Console in Salesforce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View Lightning Components</a:t>
            </a:r>
          </a:p>
          <a:p>
            <a:pPr lvl="1"/>
            <a:r>
              <a:rPr lang="en-US" dirty="0" smtClean="0"/>
              <a:t>Click Develop </a:t>
            </a:r>
            <a:r>
              <a:rPr lang="en-US" dirty="0" smtClean="0">
                <a:sym typeface="Wingdings"/>
              </a:rPr>
              <a:t> Lightning Components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Lightning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8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Component or Application</a:t>
            </a:r>
          </a:p>
          <a:p>
            <a:pPr lvl="1"/>
            <a:r>
              <a:rPr lang="en-US" dirty="0" smtClean="0"/>
              <a:t>File contains the declarative markup for the component or app</a:t>
            </a:r>
          </a:p>
          <a:p>
            <a:pPr marL="0" lvl="1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Controller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Contains the JavaScript controller methods to handle events fired and components</a:t>
            </a:r>
          </a:p>
          <a:p>
            <a:pPr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CSS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CSS styles scoped to the component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Helper</a:t>
            </a:r>
          </a:p>
          <a:p>
            <a:pPr lvl="1">
              <a:buClr>
                <a:schemeClr val="bg1">
                  <a:lumMod val="50000"/>
                </a:schemeClr>
              </a:buClr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Contains JavaScript methods that can be called from anywhere in the component’s bundle. (very helpful!)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 smtClean="0"/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Lightning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90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Lightning Components do not allow you to load JavaScript libraries from a source outside of your Salesforce domain.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Upload your resources as a static resource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Perform this in the setup view of the Salesforce organization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Create a zip archive of those resources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Create a package in your organization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Verify you can access your resource file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Party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1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Resource isn’t loaded by the time the application renders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New release Spring 15: &lt;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ltng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: require /&gt; tag allows you to load scripts.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RequireJS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to load dependencies for Lightning Components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Add a Lightning Component dependency to your component that will load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RequireJS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then fire a Lightning event that will trigger a controller function in your code that calls a helper function where you specify third party dependencies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Dependencies - </a:t>
            </a:r>
            <a:r>
              <a:rPr lang="en-US" dirty="0" err="1" smtClean="0"/>
              <a:t>RequireJS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2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aura:id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– The id tag enables you to assign a unique id to elements in your Lightning component.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aura:attribute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– The attribute tag is how you can define Salesforce data to be stored for a component. It has been very useful to use the Lightning infrastructure to call an apex controller that will populate an aura attribute. Then firing a Lightning event enables you to continue processing the data in your application with the third party library handlers.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aura:handler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– This tag wires a handler function in your Lightning controller to Lightning events.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Lightning/Aura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28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sforce 2015 - 16x9 in Salesforce Sans Font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dirty="0" smtClean="0">
            <a:solidFill>
              <a:schemeClr val="accent2"/>
            </a:solidFill>
            <a:latin typeface="Salesforce Sans"/>
            <a:cs typeface="Salesforce San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lesforce Corporate PowerPoint Template - Official" id="{D9E02CC8-7336-F04C-A041-5688ED97211B}" vid="{74F40780-26E6-6A45-A614-087C3B79C740}"/>
    </a:ext>
  </a:extLst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Salesforce Corporate PowerPoint Template - Official</Template>
  <TotalTime>14641</TotalTime>
  <Words>702</Words>
  <Application>Microsoft Macintosh PowerPoint</Application>
  <PresentationFormat>Custom</PresentationFormat>
  <Paragraphs>113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Salesforce Sans</vt:lpstr>
      <vt:lpstr>VAG Rounded Std Light</vt:lpstr>
      <vt:lpstr>Wingdings</vt:lpstr>
      <vt:lpstr>Arial</vt:lpstr>
      <vt:lpstr>Salesforce 2015 - 16x9 in Salesforce Sans Font</vt:lpstr>
      <vt:lpstr>Building a Lightning Component with Angular Material Design</vt:lpstr>
      <vt:lpstr>Overview</vt:lpstr>
      <vt:lpstr>What is Lightning?</vt:lpstr>
      <vt:lpstr>Overview of Lightning Tools</vt:lpstr>
      <vt:lpstr>Setting Up Lightning</vt:lpstr>
      <vt:lpstr>Lightning Files</vt:lpstr>
      <vt:lpstr>Third Party Dependencies</vt:lpstr>
      <vt:lpstr>Loading Dependencies - RequireJS</vt:lpstr>
      <vt:lpstr>Lightning/Aura Attributes</vt:lpstr>
      <vt:lpstr>Material Design</vt:lpstr>
      <vt:lpstr>Material Design in the Wild</vt:lpstr>
      <vt:lpstr>Material Design</vt:lpstr>
      <vt:lpstr>Material Design</vt:lpstr>
      <vt:lpstr>Material Design </vt:lpstr>
      <vt:lpstr>Putting it all together – ToDo List App Example</vt:lpstr>
      <vt:lpstr>Developer Tools</vt:lpstr>
      <vt:lpstr>Recap</vt:lpstr>
      <vt:lpstr>PowerPoint Presentation</vt:lpstr>
      <vt:lpstr>Share Your Feedback, and Win a GoPro!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 2015  Presentation Template</dc:title>
  <dc:creator>Andrea Adams</dc:creator>
  <cp:lastModifiedBy>Andrea Adams</cp:lastModifiedBy>
  <cp:revision>57</cp:revision>
  <cp:lastPrinted>2015-08-27T14:37:19Z</cp:lastPrinted>
  <dcterms:created xsi:type="dcterms:W3CDTF">2015-08-13T01:08:35Z</dcterms:created>
  <dcterms:modified xsi:type="dcterms:W3CDTF">2015-09-16T18:32:06Z</dcterms:modified>
</cp:coreProperties>
</file>